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7" r:id="rId3"/>
    <p:sldId id="257" r:id="rId4"/>
    <p:sldId id="258" r:id="rId5"/>
    <p:sldId id="260" r:id="rId6"/>
    <p:sldId id="259" r:id="rId7"/>
    <p:sldId id="278" r:id="rId8"/>
    <p:sldId id="281" r:id="rId9"/>
    <p:sldId id="282" r:id="rId10"/>
    <p:sldId id="284" r:id="rId11"/>
    <p:sldId id="283" r:id="rId12"/>
    <p:sldId id="261" r:id="rId13"/>
    <p:sldId id="262" r:id="rId14"/>
    <p:sldId id="263" r:id="rId15"/>
    <p:sldId id="264" r:id="rId16"/>
    <p:sldId id="279"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87" r:id="rId30"/>
    <p:sldId id="288" r:id="rId31"/>
    <p:sldId id="285" r:id="rId32"/>
    <p:sldId id="289" r:id="rId33"/>
    <p:sldId id="286" r:id="rId34"/>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990" y="-5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s-ES"/>
              <a:t>Haga clic para modificar el estilo de título del patrón</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0B63108E-868E-4C2C-BD47-F284FA24193F}" type="datetimeFigureOut">
              <a:rPr lang="es-AR" smtClean="0"/>
              <a:t>26/10/2023</a:t>
            </a:fld>
            <a:endParaRPr lang="es-AR"/>
          </a:p>
        </p:txBody>
      </p:sp>
      <p:sp>
        <p:nvSpPr>
          <p:cNvPr id="5" name="Footer Placeholder 4"/>
          <p:cNvSpPr>
            <a:spLocks noGrp="1"/>
          </p:cNvSpPr>
          <p:nvPr>
            <p:ph type="ftr" sz="quarter" idx="11"/>
          </p:nvPr>
        </p:nvSpPr>
        <p:spPr>
          <a:xfrm>
            <a:off x="1174044" y="5357592"/>
            <a:ext cx="5034845" cy="365125"/>
          </a:xfrm>
        </p:spPr>
        <p:txBody>
          <a:bodyPr/>
          <a:lstStyle/>
          <a:p>
            <a:endParaRPr lang="es-AR"/>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2687DEB8-F109-427A-8DCA-69ABAD45A87D}" type="slidenum">
              <a:rPr lang="es-AR" smtClean="0"/>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0B63108E-868E-4C2C-BD47-F284FA24193F}" type="datetimeFigureOut">
              <a:rPr lang="es-AR" smtClean="0"/>
              <a:t>26/10/2023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687DEB8-F109-427A-8DCA-69ABAD45A87D}" type="slidenum">
              <a:rPr lang="es-AR" smtClean="0"/>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0B63108E-868E-4C2C-BD47-F284FA24193F}" type="datetimeFigureOut">
              <a:rPr lang="es-AR" smtClean="0"/>
              <a:t>26/10/2023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687DEB8-F109-427A-8DCA-69ABAD45A87D}" type="slidenum">
              <a:rPr lang="es-AR" smtClean="0"/>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0B63108E-868E-4C2C-BD47-F284FA24193F}" type="datetimeFigureOut">
              <a:rPr lang="es-AR" smtClean="0"/>
              <a:t>26/10/2023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687DEB8-F109-427A-8DCA-69ABAD45A87D}" type="slidenum">
              <a:rPr lang="es-AR" smtClean="0"/>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B63108E-868E-4C2C-BD47-F284FA24193F}" type="datetimeFigureOut">
              <a:rPr lang="es-AR" smtClean="0"/>
              <a:t>26/10/2023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687DEB8-F109-427A-8DCA-69ABAD45A87D}" type="slidenum">
              <a:rPr lang="es-AR" smtClean="0"/>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5" name="Date Placeholder 4"/>
          <p:cNvSpPr>
            <a:spLocks noGrp="1"/>
          </p:cNvSpPr>
          <p:nvPr>
            <p:ph type="dt" sz="half" idx="10"/>
          </p:nvPr>
        </p:nvSpPr>
        <p:spPr/>
        <p:txBody>
          <a:bodyPr/>
          <a:lstStyle/>
          <a:p>
            <a:fld id="{0B63108E-868E-4C2C-BD47-F284FA24193F}" type="datetimeFigureOut">
              <a:rPr lang="es-AR" smtClean="0"/>
              <a:t>26/10/2023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2687DEB8-F109-427A-8DCA-69ABAD45A87D}" type="slidenum">
              <a:rPr lang="es-AR" smtClean="0"/>
              <a:t>‹Nº›</a:t>
            </a:fld>
            <a:endParaRPr lang="es-AR"/>
          </a:p>
        </p:txBody>
      </p:sp>
      <p:sp>
        <p:nvSpPr>
          <p:cNvPr id="9" name="Content Placeholder 8"/>
          <p:cNvSpPr>
            <a:spLocks noGrp="1"/>
          </p:cNvSpPr>
          <p:nvPr>
            <p:ph sz="quarter" idx="13"/>
          </p:nvPr>
        </p:nvSpPr>
        <p:spPr>
          <a:xfrm>
            <a:off x="1298448" y="2121407"/>
            <a:ext cx="3200400" cy="3602736"/>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7" name="Date Placeholder 6"/>
          <p:cNvSpPr>
            <a:spLocks noGrp="1"/>
          </p:cNvSpPr>
          <p:nvPr>
            <p:ph type="dt" sz="half" idx="10"/>
          </p:nvPr>
        </p:nvSpPr>
        <p:spPr/>
        <p:txBody>
          <a:bodyPr/>
          <a:lstStyle/>
          <a:p>
            <a:fld id="{0B63108E-868E-4C2C-BD47-F284FA24193F}" type="datetimeFigureOut">
              <a:rPr lang="es-AR" smtClean="0"/>
              <a:t>26/10/2023</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2687DEB8-F109-427A-8DCA-69ABAD45A87D}" type="slidenum">
              <a:rPr lang="es-AR" smtClean="0"/>
              <a:t>‹Nº›</a:t>
            </a:fld>
            <a:endParaRPr lang="es-AR"/>
          </a:p>
        </p:txBody>
      </p:sp>
      <p:sp>
        <p:nvSpPr>
          <p:cNvPr id="11" name="Content Placeholder 10"/>
          <p:cNvSpPr>
            <a:spLocks noGrp="1"/>
          </p:cNvSpPr>
          <p:nvPr>
            <p:ph sz="quarter" idx="13"/>
          </p:nvPr>
        </p:nvSpPr>
        <p:spPr>
          <a:xfrm>
            <a:off x="1298448" y="2944368"/>
            <a:ext cx="3227832" cy="2779776"/>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0B63108E-868E-4C2C-BD47-F284FA24193F}" type="datetimeFigureOut">
              <a:rPr lang="es-AR" smtClean="0"/>
              <a:t>26/10/2023</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2687DEB8-F109-427A-8DCA-69ABAD45A87D}" type="slidenum">
              <a:rPr lang="es-AR" smtClean="0"/>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63108E-868E-4C2C-BD47-F284FA24193F}" type="datetimeFigureOut">
              <a:rPr lang="es-AR" smtClean="0"/>
              <a:t>26/10/2023</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2687DEB8-F109-427A-8DCA-69ABAD45A87D}" type="slidenum">
              <a:rPr lang="es-AR" smtClean="0"/>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s-ES"/>
              <a:t>Haga clic para modificar el estilo de título del patrón</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rot="60000">
            <a:off x="6341698" y="5885672"/>
            <a:ext cx="1213821" cy="365125"/>
          </a:xfrm>
        </p:spPr>
        <p:txBody>
          <a:bodyPr/>
          <a:lstStyle/>
          <a:p>
            <a:fld id="{0B63108E-868E-4C2C-BD47-F284FA24193F}" type="datetimeFigureOut">
              <a:rPr lang="es-AR" smtClean="0"/>
              <a:t>26/10/2023</a:t>
            </a:fld>
            <a:endParaRPr lang="es-AR"/>
          </a:p>
        </p:txBody>
      </p:sp>
      <p:sp>
        <p:nvSpPr>
          <p:cNvPr id="6" name="Footer Placeholder 5"/>
          <p:cNvSpPr>
            <a:spLocks noGrp="1"/>
          </p:cNvSpPr>
          <p:nvPr>
            <p:ph type="ftr" sz="quarter" idx="11"/>
          </p:nvPr>
        </p:nvSpPr>
        <p:spPr>
          <a:xfrm rot="-60000">
            <a:off x="914554" y="5829261"/>
            <a:ext cx="3522607" cy="365125"/>
          </a:xfrm>
        </p:spPr>
        <p:txBody>
          <a:bodyPr/>
          <a:lstStyle/>
          <a:p>
            <a:endParaRPr lang="es-AR"/>
          </a:p>
        </p:txBody>
      </p:sp>
      <p:sp>
        <p:nvSpPr>
          <p:cNvPr id="7" name="Slide Number Placeholder 6"/>
          <p:cNvSpPr>
            <a:spLocks noGrp="1"/>
          </p:cNvSpPr>
          <p:nvPr>
            <p:ph type="sldNum" sz="quarter" idx="12"/>
          </p:nvPr>
        </p:nvSpPr>
        <p:spPr>
          <a:xfrm rot="60000">
            <a:off x="7557313" y="5896961"/>
            <a:ext cx="554023" cy="365125"/>
          </a:xfrm>
        </p:spPr>
        <p:txBody>
          <a:bodyPr/>
          <a:lstStyle/>
          <a:p>
            <a:fld id="{2687DEB8-F109-427A-8DCA-69ABAD45A87D}" type="slidenum">
              <a:rPr lang="es-AR" smtClean="0"/>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rot="60000">
            <a:off x="6345936" y="5888737"/>
            <a:ext cx="1213821" cy="365125"/>
          </a:xfrm>
        </p:spPr>
        <p:txBody>
          <a:bodyPr/>
          <a:lstStyle/>
          <a:p>
            <a:fld id="{0B63108E-868E-4C2C-BD47-F284FA24193F}" type="datetimeFigureOut">
              <a:rPr lang="es-AR" smtClean="0"/>
              <a:t>26/10/2023</a:t>
            </a:fld>
            <a:endParaRPr lang="es-AR"/>
          </a:p>
        </p:txBody>
      </p:sp>
      <p:sp>
        <p:nvSpPr>
          <p:cNvPr id="6" name="Footer Placeholder 5"/>
          <p:cNvSpPr>
            <a:spLocks noGrp="1"/>
          </p:cNvSpPr>
          <p:nvPr>
            <p:ph type="ftr" sz="quarter" idx="11"/>
          </p:nvPr>
        </p:nvSpPr>
        <p:spPr>
          <a:xfrm rot="-60000">
            <a:off x="914569" y="5831037"/>
            <a:ext cx="3319043" cy="365125"/>
          </a:xfrm>
        </p:spPr>
        <p:txBody>
          <a:bodyPr/>
          <a:lstStyle/>
          <a:p>
            <a:endParaRPr lang="es-AR"/>
          </a:p>
        </p:txBody>
      </p:sp>
      <p:sp>
        <p:nvSpPr>
          <p:cNvPr id="7" name="Slide Number Placeholder 6"/>
          <p:cNvSpPr>
            <a:spLocks noGrp="1"/>
          </p:cNvSpPr>
          <p:nvPr>
            <p:ph type="sldNum" sz="quarter" idx="12"/>
          </p:nvPr>
        </p:nvSpPr>
        <p:spPr>
          <a:xfrm rot="60000">
            <a:off x="7562089" y="5900026"/>
            <a:ext cx="554023" cy="365125"/>
          </a:xfrm>
        </p:spPr>
        <p:txBody>
          <a:bodyPr/>
          <a:lstStyle/>
          <a:p>
            <a:fld id="{2687DEB8-F109-427A-8DCA-69ABAD45A87D}" type="slidenum">
              <a:rPr lang="es-AR" smtClean="0"/>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0B63108E-868E-4C2C-BD47-F284FA24193F}" type="datetimeFigureOut">
              <a:rPr lang="es-AR" smtClean="0"/>
              <a:t>26/10/2023</a:t>
            </a:fld>
            <a:endParaRPr lang="es-AR"/>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AR"/>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2687DEB8-F109-427A-8DCA-69ABAD45A87D}" type="slidenum">
              <a:rPr lang="es-AR" smtClean="0"/>
              <a:t>‹Nº›</a:t>
            </a:fld>
            <a:endParaRPr lang="es-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43608" y="1484784"/>
            <a:ext cx="7128792" cy="2880319"/>
          </a:xfrm>
        </p:spPr>
        <p:txBody>
          <a:bodyPr>
            <a:noAutofit/>
          </a:bodyPr>
          <a:lstStyle/>
          <a:p>
            <a:pPr>
              <a:lnSpc>
                <a:spcPct val="150000"/>
              </a:lnSpc>
            </a:pPr>
            <a:r>
              <a:rPr lang="es-ES" sz="4000" dirty="0"/>
              <a:t>Fallo «Morales Blanca Azucena c/ ANSES s/ Impugnación de Acto Administrativo» </a:t>
            </a:r>
            <a:endParaRPr lang="es-AR" sz="4000" dirty="0"/>
          </a:p>
        </p:txBody>
      </p:sp>
      <p:sp>
        <p:nvSpPr>
          <p:cNvPr id="3" name="2 Subtítulo"/>
          <p:cNvSpPr>
            <a:spLocks noGrp="1"/>
          </p:cNvSpPr>
          <p:nvPr>
            <p:ph type="subTitle" idx="1"/>
          </p:nvPr>
        </p:nvSpPr>
        <p:spPr>
          <a:xfrm>
            <a:off x="5076056" y="5085184"/>
            <a:ext cx="3060824" cy="700490"/>
          </a:xfrm>
        </p:spPr>
        <p:txBody>
          <a:bodyPr/>
          <a:lstStyle/>
          <a:p>
            <a:r>
              <a:rPr lang="es-ES" dirty="0"/>
              <a:t>Dr. Juan </a:t>
            </a:r>
            <a:r>
              <a:rPr lang="es-ES" dirty="0" err="1"/>
              <a:t>Fantini</a:t>
            </a:r>
            <a:endParaRPr lang="es-AR" dirty="0"/>
          </a:p>
        </p:txBody>
      </p:sp>
    </p:spTree>
    <p:extLst>
      <p:ext uri="{BB962C8B-B14F-4D97-AF65-F5344CB8AC3E}">
        <p14:creationId xmlns:p14="http://schemas.microsoft.com/office/powerpoint/2010/main" val="31451479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715EBD7-DE33-A39B-596B-4460B63D3D63}"/>
              </a:ext>
            </a:extLst>
          </p:cNvPr>
          <p:cNvSpPr>
            <a:spLocks noGrp="1"/>
          </p:cNvSpPr>
          <p:nvPr>
            <p:ph type="title"/>
          </p:nvPr>
        </p:nvSpPr>
        <p:spPr/>
        <p:txBody>
          <a:bodyPr/>
          <a:lstStyle/>
          <a:p>
            <a:r>
              <a:rPr lang="es-ES" sz="4400" dirty="0"/>
              <a:t>Art. </a:t>
            </a:r>
            <a:r>
              <a:rPr lang="es-ES" dirty="0"/>
              <a:t>9</a:t>
            </a:r>
            <a:r>
              <a:rPr lang="es-ES" sz="4400" dirty="0"/>
              <a:t> Decreto 1077/2017</a:t>
            </a:r>
            <a:endParaRPr lang="es-AR" dirty="0"/>
          </a:p>
        </p:txBody>
      </p:sp>
      <p:sp>
        <p:nvSpPr>
          <p:cNvPr id="3" name="Marcador de contenido 2">
            <a:extLst>
              <a:ext uri="{FF2B5EF4-FFF2-40B4-BE49-F238E27FC236}">
                <a16:creationId xmlns:a16="http://schemas.microsoft.com/office/drawing/2014/main" xmlns="" id="{8623DA8B-AC25-FAE9-5311-A4343ABBD8D7}"/>
              </a:ext>
            </a:extLst>
          </p:cNvPr>
          <p:cNvSpPr>
            <a:spLocks noGrp="1"/>
          </p:cNvSpPr>
          <p:nvPr>
            <p:ph idx="1"/>
          </p:nvPr>
        </p:nvSpPr>
        <p:spPr/>
        <p:txBody>
          <a:bodyPr/>
          <a:lstStyle/>
          <a:p>
            <a:pPr algn="just"/>
            <a:r>
              <a:rPr lang="es-MX" b="0" i="0" dirty="0" err="1">
                <a:solidFill>
                  <a:srgbClr val="000000"/>
                </a:solidFill>
                <a:effectLst/>
                <a:latin typeface="Gill Sans"/>
              </a:rPr>
              <a:t>Dése</a:t>
            </a:r>
            <a:r>
              <a:rPr lang="es-MX" b="0" i="0" dirty="0">
                <a:solidFill>
                  <a:srgbClr val="000000"/>
                </a:solidFill>
                <a:effectLst/>
                <a:latin typeface="Gill Sans"/>
              </a:rPr>
              <a:t> cuenta a la COMISIÓN BICAMERAL PERMANENTE del HONORABLE CONGRESO DE LA NACIÓN.</a:t>
            </a:r>
          </a:p>
          <a:p>
            <a:pPr marL="0" indent="0" algn="just">
              <a:buNone/>
            </a:pPr>
            <a:r>
              <a:rPr lang="es-MX" dirty="0"/>
              <a:t/>
            </a:r>
            <a:br>
              <a:rPr lang="es-MX" dirty="0"/>
            </a:br>
            <a:endParaRPr lang="es-AR" dirty="0"/>
          </a:p>
        </p:txBody>
      </p:sp>
    </p:spTree>
    <p:extLst>
      <p:ext uri="{BB962C8B-B14F-4D97-AF65-F5344CB8AC3E}">
        <p14:creationId xmlns:p14="http://schemas.microsoft.com/office/powerpoint/2010/main" val="10899806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6D1F05E-CA4B-8257-2D73-53A45C75031F}"/>
              </a:ext>
            </a:extLst>
          </p:cNvPr>
          <p:cNvSpPr>
            <a:spLocks noGrp="1"/>
          </p:cNvSpPr>
          <p:nvPr>
            <p:ph type="title"/>
          </p:nvPr>
        </p:nvSpPr>
        <p:spPr/>
        <p:txBody>
          <a:bodyPr>
            <a:normAutofit/>
          </a:bodyPr>
          <a:lstStyle/>
          <a:p>
            <a:r>
              <a:rPr lang="es-AR" sz="3600" dirty="0">
                <a:latin typeface="Arial" pitchFamily="34" charset="0"/>
                <a:cs typeface="Arial" pitchFamily="34" charset="0"/>
              </a:rPr>
              <a:t>Art. </a:t>
            </a:r>
            <a:r>
              <a:rPr lang="es-AR" sz="3600" dirty="0" smtClean="0">
                <a:latin typeface="Arial" pitchFamily="34" charset="0"/>
                <a:cs typeface="Arial" pitchFamily="34" charset="0"/>
              </a:rPr>
              <a:t>80 </a:t>
            </a:r>
            <a:r>
              <a:rPr lang="es-AR" sz="3600" dirty="0">
                <a:latin typeface="Arial" pitchFamily="34" charset="0"/>
                <a:cs typeface="Arial" pitchFamily="34" charset="0"/>
              </a:rPr>
              <a:t>de la </a:t>
            </a:r>
            <a:br>
              <a:rPr lang="es-AR" sz="3600" dirty="0">
                <a:latin typeface="Arial" pitchFamily="34" charset="0"/>
                <a:cs typeface="Arial" pitchFamily="34" charset="0"/>
              </a:rPr>
            </a:br>
            <a:r>
              <a:rPr lang="es-AR" sz="3600" dirty="0">
                <a:latin typeface="Arial" pitchFamily="34" charset="0"/>
                <a:cs typeface="Arial" pitchFamily="34" charset="0"/>
              </a:rPr>
              <a:t>Constitución Nacional</a:t>
            </a:r>
          </a:p>
        </p:txBody>
      </p:sp>
      <p:sp>
        <p:nvSpPr>
          <p:cNvPr id="3" name="Marcador de contenido 2">
            <a:extLst>
              <a:ext uri="{FF2B5EF4-FFF2-40B4-BE49-F238E27FC236}">
                <a16:creationId xmlns:a16="http://schemas.microsoft.com/office/drawing/2014/main" xmlns="" id="{7E725318-194D-BC60-E8A7-92A348E8900C}"/>
              </a:ext>
            </a:extLst>
          </p:cNvPr>
          <p:cNvSpPr>
            <a:spLocks noGrp="1"/>
          </p:cNvSpPr>
          <p:nvPr>
            <p:ph idx="1"/>
          </p:nvPr>
        </p:nvSpPr>
        <p:spPr/>
        <p:txBody>
          <a:bodyPr>
            <a:normAutofit fontScale="92500" lnSpcReduction="20000"/>
          </a:bodyPr>
          <a:lstStyle/>
          <a:p>
            <a:pPr algn="just"/>
            <a:r>
              <a:rPr lang="es-MX" b="0" dirty="0">
                <a:solidFill>
                  <a:srgbClr val="000000"/>
                </a:solidFill>
                <a:effectLst/>
                <a:latin typeface="Gill Sans"/>
              </a:rPr>
              <a:t>Se reputa aprobado por el Poder Ejecutivo todo proyecto no devuelto en el término de diez días útiles. Los proyectos desechados parcialmente no podrán ser aprobados en la parte restante. Sin embargo, las partes no observadas solamente podrán ser promulgadas si tienen autonomía normativa y su aprobación parcial no altera el espíritu ni la unidad del proyecto sancionado por el Congreso. En este caso será de aplicación el procedimiento previsto para los decretos de necesidad y urgencia.</a:t>
            </a:r>
            <a:endParaRPr lang="es-AR" dirty="0"/>
          </a:p>
        </p:txBody>
      </p:sp>
    </p:spTree>
    <p:extLst>
      <p:ext uri="{BB962C8B-B14F-4D97-AF65-F5344CB8AC3E}">
        <p14:creationId xmlns:p14="http://schemas.microsoft.com/office/powerpoint/2010/main" val="25664430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980728"/>
            <a:ext cx="6965245" cy="4464496"/>
          </a:xfrm>
        </p:spPr>
        <p:txBody>
          <a:bodyPr>
            <a:normAutofit/>
          </a:bodyPr>
          <a:lstStyle/>
          <a:p>
            <a:r>
              <a:rPr lang="es-ES" sz="3600" dirty="0"/>
              <a:t>Tramitación constitucional del DNU 157/18</a:t>
            </a:r>
            <a:r>
              <a:rPr lang="es-ES" dirty="0"/>
              <a:t/>
            </a:r>
            <a:br>
              <a:rPr lang="es-ES" dirty="0"/>
            </a:br>
            <a:r>
              <a:rPr lang="es-ES" dirty="0"/>
              <a:t/>
            </a:r>
            <a:br>
              <a:rPr lang="es-ES" dirty="0"/>
            </a:br>
            <a:r>
              <a:rPr lang="es-ES" dirty="0"/>
              <a:t/>
            </a:r>
            <a:br>
              <a:rPr lang="es-ES" dirty="0"/>
            </a:br>
            <a:r>
              <a:rPr lang="es-ES" dirty="0"/>
              <a:t/>
            </a:r>
            <a:br>
              <a:rPr lang="es-ES" dirty="0"/>
            </a:br>
            <a:r>
              <a:rPr lang="es-ES" sz="3200" dirty="0"/>
              <a:t>Ley 26.122 (D.R. 950/06)</a:t>
            </a:r>
            <a:endParaRPr lang="es-AR" sz="3200" dirty="0"/>
          </a:p>
        </p:txBody>
      </p:sp>
      <p:sp>
        <p:nvSpPr>
          <p:cNvPr id="4" name="3 Flecha abajo"/>
          <p:cNvSpPr/>
          <p:nvPr/>
        </p:nvSpPr>
        <p:spPr>
          <a:xfrm>
            <a:off x="4427984" y="2852936"/>
            <a:ext cx="431399" cy="11834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7141890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Elipse"/>
          <p:cNvSpPr/>
          <p:nvPr/>
        </p:nvSpPr>
        <p:spPr>
          <a:xfrm>
            <a:off x="971600" y="2554980"/>
            <a:ext cx="2484986" cy="1584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Ley 26.122</a:t>
            </a:r>
            <a:endParaRPr lang="es-AR" sz="2400" dirty="0"/>
          </a:p>
        </p:txBody>
      </p:sp>
      <p:sp>
        <p:nvSpPr>
          <p:cNvPr id="7" name="6 CuadroTexto"/>
          <p:cNvSpPr txBox="1"/>
          <p:nvPr/>
        </p:nvSpPr>
        <p:spPr>
          <a:xfrm>
            <a:off x="4812924" y="836220"/>
            <a:ext cx="1631283" cy="400110"/>
          </a:xfrm>
          <a:prstGeom prst="rect">
            <a:avLst/>
          </a:prstGeom>
          <a:noFill/>
        </p:spPr>
        <p:txBody>
          <a:bodyPr wrap="square" rtlCol="0">
            <a:spAutoFit/>
          </a:bodyPr>
          <a:lstStyle/>
          <a:p>
            <a:r>
              <a:rPr lang="es-ES" sz="2000" dirty="0">
                <a:latin typeface="Bahnschrift" pitchFamily="34" charset="0"/>
              </a:rPr>
              <a:t>Art. 1, inc. a)</a:t>
            </a:r>
            <a:endParaRPr lang="es-AR" sz="2000" dirty="0">
              <a:latin typeface="Bahnschrift" pitchFamily="34" charset="0"/>
            </a:endParaRPr>
          </a:p>
        </p:txBody>
      </p:sp>
      <p:sp>
        <p:nvSpPr>
          <p:cNvPr id="8" name="7 CuadroTexto"/>
          <p:cNvSpPr txBox="1"/>
          <p:nvPr/>
        </p:nvSpPr>
        <p:spPr>
          <a:xfrm>
            <a:off x="4860032" y="1628800"/>
            <a:ext cx="1631283" cy="400110"/>
          </a:xfrm>
          <a:prstGeom prst="rect">
            <a:avLst/>
          </a:prstGeom>
          <a:noFill/>
        </p:spPr>
        <p:txBody>
          <a:bodyPr wrap="square" rtlCol="0">
            <a:spAutoFit/>
          </a:bodyPr>
          <a:lstStyle/>
          <a:p>
            <a:r>
              <a:rPr lang="es-ES" sz="2000" dirty="0">
                <a:latin typeface="Bahnschrift" pitchFamily="34" charset="0"/>
              </a:rPr>
              <a:t>Art. 2, inc. a)</a:t>
            </a:r>
            <a:endParaRPr lang="es-AR" sz="2000" dirty="0">
              <a:latin typeface="Bahnschrift" pitchFamily="34" charset="0"/>
            </a:endParaRPr>
          </a:p>
        </p:txBody>
      </p:sp>
      <p:sp>
        <p:nvSpPr>
          <p:cNvPr id="9" name="8 CuadroTexto"/>
          <p:cNvSpPr txBox="1"/>
          <p:nvPr/>
        </p:nvSpPr>
        <p:spPr>
          <a:xfrm>
            <a:off x="4860031" y="2462241"/>
            <a:ext cx="1631283" cy="400110"/>
          </a:xfrm>
          <a:prstGeom prst="rect">
            <a:avLst/>
          </a:prstGeom>
          <a:noFill/>
        </p:spPr>
        <p:txBody>
          <a:bodyPr wrap="square" rtlCol="0">
            <a:spAutoFit/>
          </a:bodyPr>
          <a:lstStyle/>
          <a:p>
            <a:r>
              <a:rPr lang="es-ES" sz="2000" dirty="0">
                <a:latin typeface="Bahnschrift" pitchFamily="34" charset="0"/>
              </a:rPr>
              <a:t>Art. 10</a:t>
            </a:r>
            <a:endParaRPr lang="es-AR" sz="2000" dirty="0">
              <a:latin typeface="Bahnschrift" pitchFamily="34" charset="0"/>
            </a:endParaRPr>
          </a:p>
        </p:txBody>
      </p:sp>
      <p:sp>
        <p:nvSpPr>
          <p:cNvPr id="10" name="9 CuadroTexto"/>
          <p:cNvSpPr txBox="1"/>
          <p:nvPr/>
        </p:nvSpPr>
        <p:spPr>
          <a:xfrm>
            <a:off x="4860032" y="3210070"/>
            <a:ext cx="1631283" cy="400110"/>
          </a:xfrm>
          <a:prstGeom prst="rect">
            <a:avLst/>
          </a:prstGeom>
          <a:noFill/>
        </p:spPr>
        <p:txBody>
          <a:bodyPr wrap="square" rtlCol="0">
            <a:spAutoFit/>
          </a:bodyPr>
          <a:lstStyle/>
          <a:p>
            <a:r>
              <a:rPr lang="es-ES" sz="2000" dirty="0">
                <a:latin typeface="Bahnschrift" pitchFamily="34" charset="0"/>
              </a:rPr>
              <a:t>Art. 13</a:t>
            </a:r>
            <a:endParaRPr lang="es-AR" sz="2000" dirty="0">
              <a:latin typeface="Bahnschrift" pitchFamily="34" charset="0"/>
            </a:endParaRPr>
          </a:p>
        </p:txBody>
      </p:sp>
      <p:sp>
        <p:nvSpPr>
          <p:cNvPr id="11" name="10 CuadroTexto"/>
          <p:cNvSpPr txBox="1"/>
          <p:nvPr/>
        </p:nvSpPr>
        <p:spPr>
          <a:xfrm>
            <a:off x="4821649" y="4010474"/>
            <a:ext cx="1800200" cy="400110"/>
          </a:xfrm>
          <a:prstGeom prst="rect">
            <a:avLst/>
          </a:prstGeom>
          <a:noFill/>
        </p:spPr>
        <p:txBody>
          <a:bodyPr wrap="square" rtlCol="0">
            <a:spAutoFit/>
          </a:bodyPr>
          <a:lstStyle/>
          <a:p>
            <a:r>
              <a:rPr lang="es-ES" sz="2000" dirty="0">
                <a:latin typeface="Bahnschrift" pitchFamily="34" charset="0"/>
              </a:rPr>
              <a:t>Art. 16, inc. a)</a:t>
            </a:r>
            <a:endParaRPr lang="es-AR" sz="2000" dirty="0">
              <a:latin typeface="Bahnschrift" pitchFamily="34" charset="0"/>
            </a:endParaRPr>
          </a:p>
        </p:txBody>
      </p:sp>
      <p:sp>
        <p:nvSpPr>
          <p:cNvPr id="12" name="11 CuadroTexto"/>
          <p:cNvSpPr txBox="1"/>
          <p:nvPr/>
        </p:nvSpPr>
        <p:spPr>
          <a:xfrm>
            <a:off x="4860030" y="4725144"/>
            <a:ext cx="1631283" cy="400110"/>
          </a:xfrm>
          <a:prstGeom prst="rect">
            <a:avLst/>
          </a:prstGeom>
          <a:noFill/>
        </p:spPr>
        <p:txBody>
          <a:bodyPr wrap="square" rtlCol="0">
            <a:spAutoFit/>
          </a:bodyPr>
          <a:lstStyle/>
          <a:p>
            <a:r>
              <a:rPr lang="es-ES" sz="2000" dirty="0">
                <a:latin typeface="Bahnschrift" pitchFamily="34" charset="0"/>
              </a:rPr>
              <a:t>Art. 17</a:t>
            </a:r>
            <a:endParaRPr lang="es-AR" sz="2000" dirty="0">
              <a:latin typeface="Bahnschrift" pitchFamily="34" charset="0"/>
            </a:endParaRPr>
          </a:p>
        </p:txBody>
      </p:sp>
      <p:sp>
        <p:nvSpPr>
          <p:cNvPr id="13" name="12 CuadroTexto"/>
          <p:cNvSpPr txBox="1"/>
          <p:nvPr/>
        </p:nvSpPr>
        <p:spPr>
          <a:xfrm>
            <a:off x="4860032" y="5373216"/>
            <a:ext cx="1631283" cy="400110"/>
          </a:xfrm>
          <a:prstGeom prst="rect">
            <a:avLst/>
          </a:prstGeom>
          <a:noFill/>
        </p:spPr>
        <p:txBody>
          <a:bodyPr wrap="square" rtlCol="0">
            <a:spAutoFit/>
          </a:bodyPr>
          <a:lstStyle/>
          <a:p>
            <a:r>
              <a:rPr lang="es-ES" sz="2000" dirty="0">
                <a:latin typeface="Bahnschrift" pitchFamily="34" charset="0"/>
              </a:rPr>
              <a:t>Art. 22</a:t>
            </a:r>
            <a:endParaRPr lang="es-AR" sz="2000" dirty="0">
              <a:latin typeface="Bahnschrift" pitchFamily="34" charset="0"/>
            </a:endParaRPr>
          </a:p>
        </p:txBody>
      </p:sp>
      <p:sp>
        <p:nvSpPr>
          <p:cNvPr id="14" name="13 CuadroTexto"/>
          <p:cNvSpPr txBox="1"/>
          <p:nvPr/>
        </p:nvSpPr>
        <p:spPr>
          <a:xfrm>
            <a:off x="4849888" y="5867889"/>
            <a:ext cx="1631283" cy="400110"/>
          </a:xfrm>
          <a:prstGeom prst="rect">
            <a:avLst/>
          </a:prstGeom>
          <a:noFill/>
        </p:spPr>
        <p:txBody>
          <a:bodyPr wrap="square" rtlCol="0">
            <a:spAutoFit/>
          </a:bodyPr>
          <a:lstStyle/>
          <a:p>
            <a:r>
              <a:rPr lang="es-ES" sz="2000" dirty="0">
                <a:latin typeface="Bahnschrift" pitchFamily="34" charset="0"/>
              </a:rPr>
              <a:t>Art. 26</a:t>
            </a:r>
            <a:endParaRPr lang="es-AR" sz="2000" dirty="0">
              <a:latin typeface="Bahnschrift" pitchFamily="34" charset="0"/>
            </a:endParaRPr>
          </a:p>
        </p:txBody>
      </p:sp>
      <p:cxnSp>
        <p:nvCxnSpPr>
          <p:cNvPr id="23" name="22 Conector recto de flecha"/>
          <p:cNvCxnSpPr/>
          <p:nvPr/>
        </p:nvCxnSpPr>
        <p:spPr>
          <a:xfrm flipV="1">
            <a:off x="3563888" y="1988840"/>
            <a:ext cx="1249036" cy="8735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flipV="1">
            <a:off x="3059832" y="1268760"/>
            <a:ext cx="1656184" cy="11934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p:nvPr/>
        </p:nvCxnSpPr>
        <p:spPr>
          <a:xfrm flipV="1">
            <a:off x="3707904" y="2780928"/>
            <a:ext cx="1008112" cy="4291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a:off x="3635896" y="350100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3275856" y="3861048"/>
            <a:ext cx="1368152" cy="3494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p:nvPr/>
        </p:nvCxnSpPr>
        <p:spPr>
          <a:xfrm>
            <a:off x="2987824" y="4077072"/>
            <a:ext cx="1656184"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a:off x="2627784" y="4210529"/>
            <a:ext cx="1944216" cy="12346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p:nvPr/>
        </p:nvCxnSpPr>
        <p:spPr>
          <a:xfrm>
            <a:off x="2123728" y="4410584"/>
            <a:ext cx="2448272" cy="15627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4573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a:t>Aa</a:t>
            </a:r>
            <a:endParaRPr lang="es-AR" dirty="0"/>
          </a:p>
        </p:txBody>
      </p:sp>
      <p:sp>
        <p:nvSpPr>
          <p:cNvPr id="3" name="2 Marcador de contenido"/>
          <p:cNvSpPr>
            <a:spLocks noGrp="1"/>
          </p:cNvSpPr>
          <p:nvPr>
            <p:ph idx="1"/>
          </p:nvPr>
        </p:nvSpPr>
        <p:spPr>
          <a:xfrm>
            <a:off x="971600" y="2708920"/>
            <a:ext cx="7344816" cy="3315780"/>
          </a:xfrm>
        </p:spPr>
        <p:txBody>
          <a:bodyPr>
            <a:normAutofit lnSpcReduction="10000"/>
          </a:bodyPr>
          <a:lstStyle/>
          <a:p>
            <a:pPr algn="just">
              <a:lnSpc>
                <a:spcPct val="150000"/>
              </a:lnSpc>
            </a:pPr>
            <a:r>
              <a:rPr lang="es-ES" dirty="0">
                <a:solidFill>
                  <a:srgbClr val="333333"/>
                </a:solidFill>
                <a:latin typeface="Encode Sans"/>
              </a:rPr>
              <a:t>Los decretos a que se refiere esta ley dictados por el Poder Ejecutivo en base a las atribuciones conferidas por los artículos 76, 99, inciso 3, y 80 de la Constitución Nacional, tienen plena vigencia de conformidad a lo establecido en el artículo 2º del Código Civil.</a:t>
            </a:r>
            <a:endParaRPr lang="es-AR" dirty="0"/>
          </a:p>
        </p:txBody>
      </p:sp>
      <p:sp>
        <p:nvSpPr>
          <p:cNvPr id="5" name="4 Rectángulo redondeado"/>
          <p:cNvSpPr/>
          <p:nvPr/>
        </p:nvSpPr>
        <p:spPr>
          <a:xfrm>
            <a:off x="2123728" y="980728"/>
            <a:ext cx="4752528"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dirty="0"/>
              <a:t>Art. 17 Ley 26.122</a:t>
            </a:r>
            <a:endParaRPr lang="es-AR" sz="3200" dirty="0"/>
          </a:p>
        </p:txBody>
      </p:sp>
    </p:spTree>
    <p:extLst>
      <p:ext uri="{BB962C8B-B14F-4D97-AF65-F5344CB8AC3E}">
        <p14:creationId xmlns:p14="http://schemas.microsoft.com/office/powerpoint/2010/main" val="7493831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2348880"/>
            <a:ext cx="7488832" cy="3603812"/>
          </a:xfrm>
        </p:spPr>
        <p:txBody>
          <a:bodyPr/>
          <a:lstStyle/>
          <a:p>
            <a:pPr algn="just">
              <a:lnSpc>
                <a:spcPct val="150000"/>
              </a:lnSpc>
            </a:pPr>
            <a:r>
              <a:rPr lang="es-ES" dirty="0">
                <a:solidFill>
                  <a:srgbClr val="333333"/>
                </a:solidFill>
                <a:latin typeface="Encode Sans"/>
              </a:rPr>
              <a:t>Las resoluciones de las Cámaras que aprueben o rechacen el decreto de que se trate, en los supuestos previstos en esta ley, serán comunicadas por su presidente al Poder Ejecutivo para su inmediata publicación en el Boletín Oficial.</a:t>
            </a:r>
            <a:endParaRPr lang="es-AR" dirty="0"/>
          </a:p>
        </p:txBody>
      </p:sp>
      <p:sp>
        <p:nvSpPr>
          <p:cNvPr id="4" name="3 Título"/>
          <p:cNvSpPr>
            <a:spLocks noGrp="1"/>
          </p:cNvSpPr>
          <p:nvPr>
            <p:ph type="title"/>
          </p:nvPr>
        </p:nvSpPr>
        <p:spPr>
          <a:xfrm>
            <a:off x="2051721" y="836713"/>
            <a:ext cx="5328592"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dirty="0"/>
              <a:t>Art. 26 Ley 26.122</a:t>
            </a:r>
            <a:endParaRPr lang="es-AR" sz="3200" dirty="0"/>
          </a:p>
        </p:txBody>
      </p:sp>
    </p:spTree>
    <p:extLst>
      <p:ext uri="{BB962C8B-B14F-4D97-AF65-F5344CB8AC3E}">
        <p14:creationId xmlns:p14="http://schemas.microsoft.com/office/powerpoint/2010/main" val="23832929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2119256"/>
            <a:ext cx="7200800" cy="4118056"/>
          </a:xfrm>
        </p:spPr>
        <p:txBody>
          <a:bodyPr>
            <a:normAutofit fontScale="62500" lnSpcReduction="20000"/>
          </a:bodyPr>
          <a:lstStyle/>
          <a:p>
            <a:pPr algn="just"/>
            <a:r>
              <a:rPr lang="es-ES" sz="2900" b="1" dirty="0">
                <a:latin typeface="Encode Sans"/>
              </a:rPr>
              <a:t>ARTICULO 10. </a:t>
            </a:r>
            <a:r>
              <a:rPr lang="es-ES" sz="2900" dirty="0">
                <a:latin typeface="Encode Sans"/>
              </a:rPr>
              <a:t>— La Comisión Bicameral Permanente debe expedirse acerca de la validez o invalidez del decreto y elevar el dictamen al plenario de cada Cámara para su expreso tratamiento.</a:t>
            </a:r>
          </a:p>
          <a:p>
            <a:pPr algn="just"/>
            <a:r>
              <a:rPr lang="es-ES" sz="2900" dirty="0">
                <a:latin typeface="Encode Sans"/>
              </a:rPr>
              <a:t>El dictamen debe pronunciarse expresamente sobre la adecuación del decreto a los requisitos formales y sustanciales establecidos constitucionalmente para su dictado.</a:t>
            </a:r>
          </a:p>
          <a:p>
            <a:pPr algn="just"/>
            <a:r>
              <a:rPr lang="es-ES" sz="2900" dirty="0">
                <a:latin typeface="Encode Sans"/>
              </a:rPr>
              <a:t>Para emitir dictamen, la Comisión Bicameral Permanente puede consultar a las comisiones permanentes competentes en función de la materia.</a:t>
            </a:r>
          </a:p>
          <a:p>
            <a:pPr marL="0" indent="0" algn="just">
              <a:buNone/>
            </a:pPr>
            <a:endParaRPr lang="es-ES" sz="2900" dirty="0">
              <a:latin typeface="Encode Sans"/>
            </a:endParaRPr>
          </a:p>
          <a:p>
            <a:pPr algn="just"/>
            <a:r>
              <a:rPr lang="es-ES" sz="2900" b="1" dirty="0">
                <a:latin typeface="Encode Sans"/>
              </a:rPr>
              <a:t>ARTICULO 22. </a:t>
            </a:r>
            <a:r>
              <a:rPr lang="es-ES" sz="2900" dirty="0">
                <a:latin typeface="Encode Sans"/>
              </a:rPr>
              <a:t>— Las Cámaras se pronuncian mediante sendas resoluciones. El rechazo o aprobación de los decretos deberá ser expreso conforme lo establecido en el artículo 82 de la Constitución Nacional.</a:t>
            </a:r>
          </a:p>
          <a:p>
            <a:pPr algn="just"/>
            <a:r>
              <a:rPr lang="es-ES" sz="2900" dirty="0">
                <a:latin typeface="Encode Sans"/>
              </a:rPr>
              <a:t>Cada Cámara comunicará a la otra su pronunciamiento de forma inmediata.</a:t>
            </a:r>
          </a:p>
          <a:p>
            <a:endParaRPr lang="es-ES" dirty="0"/>
          </a:p>
          <a:p>
            <a:endParaRPr lang="es-AR" dirty="0"/>
          </a:p>
        </p:txBody>
      </p:sp>
      <p:sp>
        <p:nvSpPr>
          <p:cNvPr id="4" name="3 Título"/>
          <p:cNvSpPr>
            <a:spLocks noGrp="1"/>
          </p:cNvSpPr>
          <p:nvPr>
            <p:ph type="title"/>
          </p:nvPr>
        </p:nvSpPr>
        <p:spPr>
          <a:xfrm>
            <a:off x="2051721" y="836713"/>
            <a:ext cx="5328592" cy="1008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dirty="0"/>
              <a:t>Arts. 10 y 22 Ley 26.122</a:t>
            </a:r>
            <a:endParaRPr lang="es-AR" sz="3200" dirty="0"/>
          </a:p>
        </p:txBody>
      </p:sp>
    </p:spTree>
    <p:extLst>
      <p:ext uri="{BB962C8B-B14F-4D97-AF65-F5344CB8AC3E}">
        <p14:creationId xmlns:p14="http://schemas.microsoft.com/office/powerpoint/2010/main" val="16040327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899592" y="2711737"/>
            <a:ext cx="1872208" cy="986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HONORARIOS</a:t>
            </a:r>
          </a:p>
          <a:p>
            <a:pPr algn="ctr"/>
            <a:r>
              <a:rPr lang="es-ES" dirty="0"/>
              <a:t>Ley 27.423</a:t>
            </a:r>
            <a:endParaRPr lang="es-AR" dirty="0"/>
          </a:p>
        </p:txBody>
      </p:sp>
      <p:sp>
        <p:nvSpPr>
          <p:cNvPr id="5" name="4 CuadroTexto"/>
          <p:cNvSpPr txBox="1"/>
          <p:nvPr/>
        </p:nvSpPr>
        <p:spPr>
          <a:xfrm>
            <a:off x="3524899" y="857144"/>
            <a:ext cx="3453766" cy="307777"/>
          </a:xfrm>
          <a:prstGeom prst="rect">
            <a:avLst/>
          </a:prstGeom>
          <a:noFill/>
        </p:spPr>
        <p:txBody>
          <a:bodyPr wrap="none" rtlCol="0">
            <a:spAutoFit/>
          </a:bodyPr>
          <a:lstStyle/>
          <a:p>
            <a:r>
              <a:rPr lang="es-ES" sz="1400" dirty="0">
                <a:latin typeface="Arial Rounded MT Bold" pitchFamily="34" charset="0"/>
              </a:rPr>
              <a:t>Art. 15                           Fundamentación</a:t>
            </a:r>
            <a:endParaRPr lang="es-AR" sz="1400" dirty="0">
              <a:latin typeface="Arial Rounded MT Bold" pitchFamily="34" charset="0"/>
            </a:endParaRPr>
          </a:p>
        </p:txBody>
      </p:sp>
      <p:sp>
        <p:nvSpPr>
          <p:cNvPr id="7" name="6 CuadroTexto"/>
          <p:cNvSpPr txBox="1"/>
          <p:nvPr/>
        </p:nvSpPr>
        <p:spPr>
          <a:xfrm>
            <a:off x="4853371" y="1556791"/>
            <a:ext cx="2810898" cy="276999"/>
          </a:xfrm>
          <a:prstGeom prst="rect">
            <a:avLst/>
          </a:prstGeom>
          <a:noFill/>
        </p:spPr>
        <p:txBody>
          <a:bodyPr wrap="none" rtlCol="0">
            <a:spAutoFit/>
          </a:bodyPr>
          <a:lstStyle/>
          <a:p>
            <a:r>
              <a:rPr lang="es-ES" sz="1200" dirty="0">
                <a:latin typeface="Arial Rounded MT Bold" pitchFamily="34" charset="0"/>
              </a:rPr>
              <a:t>«Jumbo </a:t>
            </a:r>
            <a:r>
              <a:rPr lang="es-ES" sz="1200" dirty="0" err="1">
                <a:latin typeface="Arial Rounded MT Bold" pitchFamily="34" charset="0"/>
              </a:rPr>
              <a:t>Retail</a:t>
            </a:r>
            <a:r>
              <a:rPr lang="es-ES" sz="1200" dirty="0">
                <a:latin typeface="Arial Rounded MT Bold" pitchFamily="34" charset="0"/>
              </a:rPr>
              <a:t>» (CSJN, 22/03/2022)</a:t>
            </a:r>
            <a:endParaRPr lang="es-AR" sz="1200" dirty="0">
              <a:latin typeface="Arial Rounded MT Bold" pitchFamily="34" charset="0"/>
            </a:endParaRPr>
          </a:p>
        </p:txBody>
      </p:sp>
      <p:sp>
        <p:nvSpPr>
          <p:cNvPr id="8" name="7 Flecha derecha"/>
          <p:cNvSpPr/>
          <p:nvPr/>
        </p:nvSpPr>
        <p:spPr>
          <a:xfrm>
            <a:off x="4644008" y="942095"/>
            <a:ext cx="720080" cy="2473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8 Flecha abajo"/>
          <p:cNvSpPr/>
          <p:nvPr/>
        </p:nvSpPr>
        <p:spPr>
          <a:xfrm>
            <a:off x="5872865" y="1203067"/>
            <a:ext cx="242316" cy="2909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1" name="10 CuadroTexto"/>
          <p:cNvSpPr txBox="1"/>
          <p:nvPr/>
        </p:nvSpPr>
        <p:spPr>
          <a:xfrm>
            <a:off x="3478750" y="2020778"/>
            <a:ext cx="5226239" cy="800219"/>
          </a:xfrm>
          <a:prstGeom prst="rect">
            <a:avLst/>
          </a:prstGeom>
          <a:noFill/>
        </p:spPr>
        <p:txBody>
          <a:bodyPr wrap="none" rtlCol="0">
            <a:spAutoFit/>
          </a:bodyPr>
          <a:lstStyle/>
          <a:p>
            <a:r>
              <a:rPr lang="es-ES" sz="1400" dirty="0">
                <a:latin typeface="Arial Rounded MT Bold" pitchFamily="34" charset="0"/>
              </a:rPr>
              <a:t>Art. 16 in fine  y art. 21, 2do. Párrafo          </a:t>
            </a:r>
            <a:r>
              <a:rPr lang="es-ES" sz="1200" dirty="0">
                <a:solidFill>
                  <a:prstClr val="black"/>
                </a:solidFill>
                <a:latin typeface="Arial Rounded MT Bold" pitchFamily="34" charset="0"/>
              </a:rPr>
              <a:t>Mínimos legales   </a:t>
            </a:r>
            <a:r>
              <a:rPr lang="es-ES" sz="1200" dirty="0">
                <a:latin typeface="Arial Rounded MT Bold" pitchFamily="34" charset="0"/>
              </a:rPr>
              <a:t>    </a:t>
            </a:r>
          </a:p>
          <a:p>
            <a:pPr algn="ctr"/>
            <a:endParaRPr lang="es-ES" dirty="0">
              <a:latin typeface="Arial Rounded MT Bold" pitchFamily="34" charset="0"/>
            </a:endParaRPr>
          </a:p>
          <a:p>
            <a:pPr algn="ctr"/>
            <a:r>
              <a:rPr lang="es-ES" sz="1400" dirty="0">
                <a:latin typeface="Arial Rounded MT Bold" pitchFamily="34" charset="0"/>
              </a:rPr>
              <a:t>                                </a:t>
            </a:r>
            <a:endParaRPr lang="es-AR" sz="1400" dirty="0">
              <a:latin typeface="Arial Rounded MT Bold" pitchFamily="34" charset="0"/>
            </a:endParaRPr>
          </a:p>
        </p:txBody>
      </p:sp>
      <p:sp>
        <p:nvSpPr>
          <p:cNvPr id="13" name="12 CuadroTexto"/>
          <p:cNvSpPr txBox="1"/>
          <p:nvPr/>
        </p:nvSpPr>
        <p:spPr>
          <a:xfrm>
            <a:off x="3458953" y="3075193"/>
            <a:ext cx="3975319" cy="307777"/>
          </a:xfrm>
          <a:prstGeom prst="rect">
            <a:avLst/>
          </a:prstGeom>
          <a:noFill/>
        </p:spPr>
        <p:txBody>
          <a:bodyPr wrap="none" rtlCol="0">
            <a:spAutoFit/>
          </a:bodyPr>
          <a:lstStyle/>
          <a:p>
            <a:r>
              <a:rPr lang="es-ES" sz="1400" dirty="0">
                <a:latin typeface="Arial Rounded MT Bold" pitchFamily="34" charset="0"/>
              </a:rPr>
              <a:t> Arts. 22, 23 y 24                     </a:t>
            </a:r>
            <a:r>
              <a:rPr lang="es-ES" sz="1200" dirty="0">
                <a:latin typeface="Arial Rounded MT Bold" pitchFamily="34" charset="0"/>
              </a:rPr>
              <a:t>Base Regulatoria </a:t>
            </a:r>
            <a:endParaRPr lang="es-AR" sz="1200" dirty="0">
              <a:latin typeface="Arial Rounded MT Bold" pitchFamily="34" charset="0"/>
            </a:endParaRPr>
          </a:p>
        </p:txBody>
      </p:sp>
      <p:sp>
        <p:nvSpPr>
          <p:cNvPr id="12" name="11 Flecha derecha"/>
          <p:cNvSpPr/>
          <p:nvPr/>
        </p:nvSpPr>
        <p:spPr>
          <a:xfrm>
            <a:off x="5159216" y="3171530"/>
            <a:ext cx="553206" cy="21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5" name="14 CuadroTexto"/>
          <p:cNvSpPr txBox="1"/>
          <p:nvPr/>
        </p:nvSpPr>
        <p:spPr>
          <a:xfrm>
            <a:off x="3483049" y="3573016"/>
            <a:ext cx="4171527" cy="307777"/>
          </a:xfrm>
          <a:prstGeom prst="rect">
            <a:avLst/>
          </a:prstGeom>
          <a:noFill/>
        </p:spPr>
        <p:txBody>
          <a:bodyPr wrap="none" rtlCol="0">
            <a:spAutoFit/>
          </a:bodyPr>
          <a:lstStyle/>
          <a:p>
            <a:r>
              <a:rPr lang="es-ES" sz="1400" dirty="0">
                <a:latin typeface="Arial Rounded MT Bold" pitchFamily="34" charset="0"/>
              </a:rPr>
              <a:t>Art. 10               </a:t>
            </a:r>
            <a:r>
              <a:rPr lang="es-ES" sz="1200" dirty="0">
                <a:latin typeface="Arial Rounded MT Bold" pitchFamily="34" charset="0"/>
              </a:rPr>
              <a:t>Obligación de observar cancelación </a:t>
            </a:r>
            <a:endParaRPr lang="es-AR" sz="1200" dirty="0">
              <a:latin typeface="Arial Rounded MT Bold" pitchFamily="34" charset="0"/>
            </a:endParaRPr>
          </a:p>
        </p:txBody>
      </p:sp>
      <p:sp>
        <p:nvSpPr>
          <p:cNvPr id="14" name="13 Flecha derecha"/>
          <p:cNvSpPr/>
          <p:nvPr/>
        </p:nvSpPr>
        <p:spPr>
          <a:xfrm>
            <a:off x="4317599" y="3638927"/>
            <a:ext cx="432048" cy="2067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7" name="16 CuadroTexto"/>
          <p:cNvSpPr txBox="1"/>
          <p:nvPr/>
        </p:nvSpPr>
        <p:spPr>
          <a:xfrm>
            <a:off x="3524899" y="4149080"/>
            <a:ext cx="2655727" cy="338554"/>
          </a:xfrm>
          <a:prstGeom prst="rect">
            <a:avLst/>
          </a:prstGeom>
          <a:noFill/>
        </p:spPr>
        <p:txBody>
          <a:bodyPr wrap="none" rtlCol="0">
            <a:spAutoFit/>
          </a:bodyPr>
          <a:lstStyle/>
          <a:p>
            <a:r>
              <a:rPr lang="es-ES" sz="1400" dirty="0">
                <a:latin typeface="Arial Rounded MT Bold" pitchFamily="34" charset="0"/>
              </a:rPr>
              <a:t>Arts. 29 y 41              </a:t>
            </a:r>
            <a:r>
              <a:rPr lang="es-ES" sz="1600" dirty="0">
                <a:latin typeface="Arial Rounded MT Bold" pitchFamily="34" charset="0"/>
              </a:rPr>
              <a:t>    </a:t>
            </a:r>
            <a:r>
              <a:rPr lang="es-ES" sz="1200" dirty="0">
                <a:latin typeface="Arial Rounded MT Bold" pitchFamily="34" charset="0"/>
              </a:rPr>
              <a:t>Etapas </a:t>
            </a:r>
            <a:endParaRPr lang="es-AR" sz="1200" dirty="0">
              <a:latin typeface="Arial Rounded MT Bold" pitchFamily="34" charset="0"/>
            </a:endParaRPr>
          </a:p>
        </p:txBody>
      </p:sp>
      <p:sp>
        <p:nvSpPr>
          <p:cNvPr id="16" name="15 Flecha derecha"/>
          <p:cNvSpPr/>
          <p:nvPr/>
        </p:nvSpPr>
        <p:spPr>
          <a:xfrm>
            <a:off x="4772959" y="4233717"/>
            <a:ext cx="632103" cy="1692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sz="1400" dirty="0"/>
          </a:p>
        </p:txBody>
      </p:sp>
      <p:sp>
        <p:nvSpPr>
          <p:cNvPr id="19" name="18 CuadroTexto"/>
          <p:cNvSpPr txBox="1"/>
          <p:nvPr/>
        </p:nvSpPr>
        <p:spPr>
          <a:xfrm>
            <a:off x="3577657" y="4725144"/>
            <a:ext cx="3466142" cy="307777"/>
          </a:xfrm>
          <a:prstGeom prst="rect">
            <a:avLst/>
          </a:prstGeom>
          <a:noFill/>
        </p:spPr>
        <p:txBody>
          <a:bodyPr wrap="none" rtlCol="0">
            <a:spAutoFit/>
          </a:bodyPr>
          <a:lstStyle/>
          <a:p>
            <a:r>
              <a:rPr lang="es-ES" sz="1400" dirty="0">
                <a:latin typeface="Arial Rounded MT Bold" pitchFamily="34" charset="0"/>
              </a:rPr>
              <a:t>Art. 47                </a:t>
            </a:r>
            <a:r>
              <a:rPr lang="es-ES" sz="1200" dirty="0">
                <a:latin typeface="Arial Rounded MT Bold" pitchFamily="34" charset="0"/>
              </a:rPr>
              <a:t>No diferimiento/Incidentes</a:t>
            </a:r>
            <a:endParaRPr lang="es-AR" sz="1200" dirty="0">
              <a:latin typeface="Arial Rounded MT Bold" pitchFamily="34" charset="0"/>
            </a:endParaRPr>
          </a:p>
        </p:txBody>
      </p:sp>
      <p:sp>
        <p:nvSpPr>
          <p:cNvPr id="18" name="17 Flecha derecha"/>
          <p:cNvSpPr/>
          <p:nvPr/>
        </p:nvSpPr>
        <p:spPr>
          <a:xfrm>
            <a:off x="6738110" y="2060848"/>
            <a:ext cx="308662"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1" name="20 Flecha derecha"/>
          <p:cNvSpPr/>
          <p:nvPr/>
        </p:nvSpPr>
        <p:spPr>
          <a:xfrm>
            <a:off x="4397577" y="4775666"/>
            <a:ext cx="432048" cy="2067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2" name="21 CuadroTexto"/>
          <p:cNvSpPr txBox="1"/>
          <p:nvPr/>
        </p:nvSpPr>
        <p:spPr>
          <a:xfrm>
            <a:off x="3524899" y="5227093"/>
            <a:ext cx="4434034" cy="307777"/>
          </a:xfrm>
          <a:prstGeom prst="rect">
            <a:avLst/>
          </a:prstGeom>
          <a:noFill/>
        </p:spPr>
        <p:txBody>
          <a:bodyPr wrap="none" rtlCol="0">
            <a:spAutoFit/>
          </a:bodyPr>
          <a:lstStyle/>
          <a:p>
            <a:r>
              <a:rPr lang="es-ES" sz="1400" dirty="0">
                <a:latin typeface="Arial Rounded MT Bold" pitchFamily="34" charset="0"/>
              </a:rPr>
              <a:t>Art. 56  y 244 CPCCN                </a:t>
            </a:r>
            <a:r>
              <a:rPr lang="es-ES" sz="1400" dirty="0" err="1">
                <a:latin typeface="Arial Rounded MT Bold" pitchFamily="34" charset="0"/>
              </a:rPr>
              <a:t>Apelabilidad</a:t>
            </a:r>
            <a:r>
              <a:rPr lang="es-ES" sz="1400" dirty="0">
                <a:latin typeface="Arial Rounded MT Bold" pitchFamily="34" charset="0"/>
              </a:rPr>
              <a:t> monto</a:t>
            </a:r>
            <a:endParaRPr lang="es-AR" sz="1200" dirty="0">
              <a:latin typeface="Arial Rounded MT Bold" pitchFamily="34" charset="0"/>
            </a:endParaRPr>
          </a:p>
        </p:txBody>
      </p:sp>
      <p:sp>
        <p:nvSpPr>
          <p:cNvPr id="23" name="22 Flecha derecha"/>
          <p:cNvSpPr/>
          <p:nvPr/>
        </p:nvSpPr>
        <p:spPr>
          <a:xfrm>
            <a:off x="5561975" y="5277615"/>
            <a:ext cx="432048" cy="2067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4" name="23 CuadroTexto"/>
          <p:cNvSpPr txBox="1"/>
          <p:nvPr/>
        </p:nvSpPr>
        <p:spPr>
          <a:xfrm>
            <a:off x="3483049" y="2632710"/>
            <a:ext cx="2874633" cy="307777"/>
          </a:xfrm>
          <a:prstGeom prst="rect">
            <a:avLst/>
          </a:prstGeom>
          <a:noFill/>
        </p:spPr>
        <p:txBody>
          <a:bodyPr wrap="none" rtlCol="0">
            <a:spAutoFit/>
          </a:bodyPr>
          <a:lstStyle/>
          <a:p>
            <a:r>
              <a:rPr lang="es-ES" sz="1400" dirty="0">
                <a:latin typeface="Arial Rounded MT Bold" pitchFamily="34" charset="0"/>
              </a:rPr>
              <a:t> Art. 20                    </a:t>
            </a:r>
            <a:r>
              <a:rPr lang="es-ES" sz="1200" dirty="0">
                <a:latin typeface="Arial Rounded MT Bold" pitchFamily="34" charset="0"/>
              </a:rPr>
              <a:t>Doble carácter </a:t>
            </a:r>
            <a:endParaRPr lang="es-AR" sz="1200" dirty="0">
              <a:latin typeface="Arial Rounded MT Bold" pitchFamily="34" charset="0"/>
            </a:endParaRPr>
          </a:p>
        </p:txBody>
      </p:sp>
      <p:sp>
        <p:nvSpPr>
          <p:cNvPr id="25" name="24 Flecha derecha"/>
          <p:cNvSpPr/>
          <p:nvPr/>
        </p:nvSpPr>
        <p:spPr>
          <a:xfrm>
            <a:off x="4397577" y="2711737"/>
            <a:ext cx="553206" cy="21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6" name="25 CuadroTexto"/>
          <p:cNvSpPr txBox="1"/>
          <p:nvPr/>
        </p:nvSpPr>
        <p:spPr>
          <a:xfrm>
            <a:off x="3585003" y="5705490"/>
            <a:ext cx="3148426" cy="307777"/>
          </a:xfrm>
          <a:prstGeom prst="rect">
            <a:avLst/>
          </a:prstGeom>
          <a:noFill/>
        </p:spPr>
        <p:txBody>
          <a:bodyPr wrap="none" rtlCol="0">
            <a:spAutoFit/>
          </a:bodyPr>
          <a:lstStyle/>
          <a:p>
            <a:r>
              <a:rPr lang="es-ES" sz="1400" dirty="0">
                <a:latin typeface="Arial Rounded MT Bold" pitchFamily="34" charset="0"/>
              </a:rPr>
              <a:t>Art. 54               Plazo cumplimiento</a:t>
            </a:r>
            <a:endParaRPr lang="es-AR" sz="1200" dirty="0">
              <a:latin typeface="Arial Rounded MT Bold" pitchFamily="34" charset="0"/>
            </a:endParaRPr>
          </a:p>
        </p:txBody>
      </p:sp>
      <p:sp>
        <p:nvSpPr>
          <p:cNvPr id="27" name="26 Flecha derecha"/>
          <p:cNvSpPr/>
          <p:nvPr/>
        </p:nvSpPr>
        <p:spPr>
          <a:xfrm>
            <a:off x="4389530" y="5744519"/>
            <a:ext cx="432048" cy="2067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cxnSp>
        <p:nvCxnSpPr>
          <p:cNvPr id="28" name="27 Conector recto de flecha"/>
          <p:cNvCxnSpPr>
            <a:endCxn id="5" idx="1"/>
          </p:cNvCxnSpPr>
          <p:nvPr/>
        </p:nvCxnSpPr>
        <p:spPr>
          <a:xfrm flipV="1">
            <a:off x="2483768" y="1011033"/>
            <a:ext cx="1041131" cy="14818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flipV="1">
            <a:off x="2636168" y="2182006"/>
            <a:ext cx="822785" cy="4632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a:endCxn id="24" idx="1"/>
          </p:cNvCxnSpPr>
          <p:nvPr/>
        </p:nvCxnSpPr>
        <p:spPr>
          <a:xfrm flipV="1">
            <a:off x="2788568" y="2786599"/>
            <a:ext cx="694481" cy="110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flipV="1">
            <a:off x="2784269" y="3229081"/>
            <a:ext cx="694481" cy="110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a:off x="2830417" y="3518802"/>
            <a:ext cx="694481" cy="1329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a:endCxn id="17" idx="1"/>
          </p:cNvCxnSpPr>
          <p:nvPr/>
        </p:nvCxnSpPr>
        <p:spPr>
          <a:xfrm>
            <a:off x="2657092" y="3808108"/>
            <a:ext cx="867807" cy="5102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a:endCxn id="19" idx="1"/>
          </p:cNvCxnSpPr>
          <p:nvPr/>
        </p:nvCxnSpPr>
        <p:spPr>
          <a:xfrm>
            <a:off x="2267744" y="3880793"/>
            <a:ext cx="1309913" cy="9982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43 Conector recto de flecha"/>
          <p:cNvCxnSpPr>
            <a:endCxn id="22" idx="1"/>
          </p:cNvCxnSpPr>
          <p:nvPr/>
        </p:nvCxnSpPr>
        <p:spPr>
          <a:xfrm>
            <a:off x="1907704" y="3845659"/>
            <a:ext cx="1617195" cy="15353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46 Conector recto de flecha"/>
          <p:cNvCxnSpPr/>
          <p:nvPr/>
        </p:nvCxnSpPr>
        <p:spPr>
          <a:xfrm>
            <a:off x="1403648" y="3808108"/>
            <a:ext cx="2121251" cy="20397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99847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a:t>Honorarios Profesionales en el Fuero de la Seguridad Social</a:t>
            </a:r>
            <a:endParaRPr lang="es-AR" sz="3600" dirty="0"/>
          </a:p>
        </p:txBody>
      </p:sp>
      <p:sp>
        <p:nvSpPr>
          <p:cNvPr id="3" name="2 Marcador de contenido"/>
          <p:cNvSpPr>
            <a:spLocks noGrp="1"/>
          </p:cNvSpPr>
          <p:nvPr>
            <p:ph idx="1"/>
          </p:nvPr>
        </p:nvSpPr>
        <p:spPr>
          <a:xfrm>
            <a:off x="1475656" y="3284984"/>
            <a:ext cx="6196405" cy="1800200"/>
          </a:xfrm>
        </p:spPr>
        <p:txBody>
          <a:bodyPr>
            <a:normAutofit/>
          </a:bodyPr>
          <a:lstStyle/>
          <a:p>
            <a:r>
              <a:rPr lang="es-ES" sz="3200" dirty="0"/>
              <a:t>Observaciones Respecto del Cumplimiento de la Ley 27.423</a:t>
            </a:r>
            <a:endParaRPr lang="es-AR" sz="3200" dirty="0"/>
          </a:p>
        </p:txBody>
      </p:sp>
    </p:spTree>
    <p:extLst>
      <p:ext uri="{BB962C8B-B14F-4D97-AF65-F5344CB8AC3E}">
        <p14:creationId xmlns:p14="http://schemas.microsoft.com/office/powerpoint/2010/main" val="20691186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1628800"/>
            <a:ext cx="6196405" cy="3603812"/>
          </a:xfrm>
        </p:spPr>
        <p:txBody>
          <a:bodyPr/>
          <a:lstStyle/>
          <a:p>
            <a:pPr algn="just">
              <a:lnSpc>
                <a:spcPct val="150000"/>
              </a:lnSpc>
            </a:pPr>
            <a:r>
              <a:rPr lang="es-ES" dirty="0"/>
              <a:t>Regulaciones de honorarios cuyo único fundamento es la cita de artículos de la ley. El art. 15 de la norma establece la nulidad de las regulaciones sin fundamentación. La mera mención del articulado no se considera fundamento válido.</a:t>
            </a:r>
          </a:p>
          <a:p>
            <a:pPr marL="0" indent="0">
              <a:buNone/>
            </a:pPr>
            <a:endParaRPr lang="es-AR" dirty="0"/>
          </a:p>
        </p:txBody>
      </p:sp>
    </p:spTree>
    <p:extLst>
      <p:ext uri="{BB962C8B-B14F-4D97-AF65-F5344CB8AC3E}">
        <p14:creationId xmlns:p14="http://schemas.microsoft.com/office/powerpoint/2010/main" val="36476721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5023" y="692696"/>
            <a:ext cx="6965245" cy="1327371"/>
          </a:xfrm>
        </p:spPr>
        <p:txBody>
          <a:bodyPr>
            <a:noAutofit/>
          </a:bodyPr>
          <a:lstStyle/>
          <a:p>
            <a:r>
              <a:rPr lang="es-ES" sz="2800" dirty="0"/>
              <a:t>Ley 24.463 - Capítulo II </a:t>
            </a:r>
            <a:br>
              <a:rPr lang="es-ES" sz="2800" dirty="0"/>
            </a:br>
            <a:r>
              <a:rPr lang="es-ES" sz="2800" dirty="0"/>
              <a:t>Reforma al Procedimiento Judicial de la Seguridad Social</a:t>
            </a:r>
            <a:endParaRPr lang="es-AR" sz="2800" dirty="0"/>
          </a:p>
        </p:txBody>
      </p:sp>
      <p:sp>
        <p:nvSpPr>
          <p:cNvPr id="3" name="2 Marcador de contenido"/>
          <p:cNvSpPr>
            <a:spLocks noGrp="1"/>
          </p:cNvSpPr>
          <p:nvPr>
            <p:ph idx="1"/>
          </p:nvPr>
        </p:nvSpPr>
        <p:spPr>
          <a:xfrm>
            <a:off x="755576" y="2060848"/>
            <a:ext cx="7560840" cy="4176463"/>
          </a:xfrm>
        </p:spPr>
        <p:txBody>
          <a:bodyPr>
            <a:normAutofit fontScale="25000" lnSpcReduction="20000"/>
          </a:bodyPr>
          <a:lstStyle/>
          <a:p>
            <a:pPr marL="0" indent="0" algn="just">
              <a:buNone/>
            </a:pPr>
            <a:endParaRPr lang="es-ES" dirty="0"/>
          </a:p>
          <a:p>
            <a:pPr algn="just">
              <a:lnSpc>
                <a:spcPct val="170000"/>
              </a:lnSpc>
            </a:pPr>
            <a:r>
              <a:rPr lang="es-ES" sz="4800" dirty="0"/>
              <a:t>ARTICULO 14 - El procedimiento de impugnación judicial de los actos administrativos de la Administración Nacional de Seguridad Social, se regirá por las disposiciones del presente Capítulo.</a:t>
            </a:r>
          </a:p>
          <a:p>
            <a:pPr marL="0" indent="0" algn="just">
              <a:lnSpc>
                <a:spcPct val="170000"/>
              </a:lnSpc>
              <a:buNone/>
            </a:pPr>
            <a:endParaRPr lang="es-ES" sz="4800" dirty="0"/>
          </a:p>
          <a:p>
            <a:pPr algn="just">
              <a:lnSpc>
                <a:spcPct val="170000"/>
              </a:lnSpc>
            </a:pPr>
            <a:r>
              <a:rPr lang="es-ES" sz="4800" dirty="0"/>
              <a:t>Artículo 15. — Las resoluciones de la Administración Nacional de Seguridad Social podrán ser impugnadas ante los Juzgados Federales de Primera Instancia de la Seguridad Social de la Capital Federal, y ante los juzgados federales con asiento en las provincias, dentro del plazo de caducidad previsto en el artículo 25, inc. a) de la Ley Nº 19.549, mediante demanda de conocimiento pleno, que tramitará por las reglas del proceso sumario previsto en el Código Procesal Civil y Comercial de la Nación, con las modificaciones introducidas en la presente ley. La Administración Nacional de la Seguridad Social actuará como parte demandada. Para la habilitación de la instancia no será necesaria la interposición de recurso alguno en sede administrativa.</a:t>
            </a:r>
          </a:p>
          <a:p>
            <a:pPr marL="0" indent="0">
              <a:buNone/>
            </a:pPr>
            <a:endParaRPr lang="es-ES" dirty="0"/>
          </a:p>
          <a:p>
            <a:pPr marL="0" indent="0">
              <a:buNone/>
            </a:pPr>
            <a:r>
              <a:rPr lang="es-ES" dirty="0"/>
              <a:t>    </a:t>
            </a:r>
          </a:p>
          <a:p>
            <a:pPr marL="0" indent="0">
              <a:buNone/>
            </a:pPr>
            <a:r>
              <a:rPr lang="es-ES" sz="1900" dirty="0"/>
              <a:t>              Modificado por Ley N° 24655 Articulo N° 3</a:t>
            </a:r>
            <a:endParaRPr lang="es-AR" sz="1900" dirty="0"/>
          </a:p>
        </p:txBody>
      </p:sp>
    </p:spTree>
    <p:extLst>
      <p:ext uri="{BB962C8B-B14F-4D97-AF65-F5344CB8AC3E}">
        <p14:creationId xmlns:p14="http://schemas.microsoft.com/office/powerpoint/2010/main" val="17217906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1988840"/>
            <a:ext cx="6196405" cy="3603812"/>
          </a:xfrm>
        </p:spPr>
        <p:txBody>
          <a:bodyPr/>
          <a:lstStyle/>
          <a:p>
            <a:pPr algn="just">
              <a:lnSpc>
                <a:spcPct val="150000"/>
              </a:lnSpc>
            </a:pPr>
            <a:r>
              <a:rPr lang="es-ES" dirty="0"/>
              <a:t>Regulaciones de honorarios por debajo del mínimo legal de acuerdo a lo establecido en el art. 16 in fine y art. 21, segundo párrafo.</a:t>
            </a:r>
          </a:p>
          <a:p>
            <a:pPr marL="0" indent="0" algn="just">
              <a:lnSpc>
                <a:spcPct val="150000"/>
              </a:lnSpc>
              <a:buNone/>
            </a:pPr>
            <a:endParaRPr lang="es-AR" dirty="0"/>
          </a:p>
        </p:txBody>
      </p:sp>
    </p:spTree>
    <p:extLst>
      <p:ext uri="{BB962C8B-B14F-4D97-AF65-F5344CB8AC3E}">
        <p14:creationId xmlns:p14="http://schemas.microsoft.com/office/powerpoint/2010/main" val="37211295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1556792"/>
            <a:ext cx="6196405" cy="3603812"/>
          </a:xfrm>
        </p:spPr>
        <p:txBody>
          <a:bodyPr>
            <a:normAutofit fontScale="85000" lnSpcReduction="20000"/>
          </a:bodyPr>
          <a:lstStyle/>
          <a:p>
            <a:pPr algn="just">
              <a:lnSpc>
                <a:spcPct val="160000"/>
              </a:lnSpc>
            </a:pPr>
            <a:r>
              <a:rPr lang="es-ES" dirty="0"/>
              <a:t>Utilización de base regulatoria insuficiente. En forma expresa y literal el artículo 22 refiere a “monto… de la liquidación… actualizado por intereses”. Resulta claro que corresponde la actualización del monto a la fecha de la regulación mediante las pautas establecidas por la sentencia (es decir la tasa de interés fijada por ésta), conforme lo establecido por los arts. 22, 23 y 24.</a:t>
            </a:r>
          </a:p>
          <a:p>
            <a:endParaRPr lang="es-AR" dirty="0"/>
          </a:p>
        </p:txBody>
      </p:sp>
    </p:spTree>
    <p:extLst>
      <p:ext uri="{BB962C8B-B14F-4D97-AF65-F5344CB8AC3E}">
        <p14:creationId xmlns:p14="http://schemas.microsoft.com/office/powerpoint/2010/main" val="2793718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1628800"/>
            <a:ext cx="6196405" cy="3603812"/>
          </a:xfrm>
        </p:spPr>
        <p:txBody>
          <a:bodyPr>
            <a:normAutofit fontScale="92500" lnSpcReduction="20000"/>
          </a:bodyPr>
          <a:lstStyle/>
          <a:p>
            <a:pPr algn="just">
              <a:lnSpc>
                <a:spcPct val="150000"/>
              </a:lnSpc>
            </a:pPr>
            <a:r>
              <a:rPr lang="es-ES" dirty="0"/>
              <a:t>Se difiere la regulación de honorarios para el momento del cumplimiento del objeto de la causa, como así también se difiere el tratamiento de las apelaciones en contradicción con lo establecido por el art. 10. Rechazo a la formación de incidentes. Omisión del deber del magistrado a controlar la satisfacción del pago de los honorarios.</a:t>
            </a:r>
          </a:p>
          <a:p>
            <a:endParaRPr lang="es-AR" dirty="0"/>
          </a:p>
        </p:txBody>
      </p:sp>
    </p:spTree>
    <p:extLst>
      <p:ext uri="{BB962C8B-B14F-4D97-AF65-F5344CB8AC3E}">
        <p14:creationId xmlns:p14="http://schemas.microsoft.com/office/powerpoint/2010/main" val="264486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1844824"/>
            <a:ext cx="6196405" cy="3603812"/>
          </a:xfrm>
        </p:spPr>
        <p:txBody>
          <a:bodyPr/>
          <a:lstStyle/>
          <a:p>
            <a:pPr algn="just">
              <a:lnSpc>
                <a:spcPct val="150000"/>
              </a:lnSpc>
            </a:pPr>
            <a:r>
              <a:rPr lang="es-ES" dirty="0"/>
              <a:t>Concesión de apelaciones “por honorarios bajos”, cuando en realidad se trata de recursos contra regulaciones por debajo del mínimo legal.</a:t>
            </a:r>
          </a:p>
          <a:p>
            <a:pPr marL="0" indent="0">
              <a:buNone/>
            </a:pPr>
            <a:endParaRPr lang="es-AR" dirty="0"/>
          </a:p>
        </p:txBody>
      </p:sp>
    </p:spTree>
    <p:extLst>
      <p:ext uri="{BB962C8B-B14F-4D97-AF65-F5344CB8AC3E}">
        <p14:creationId xmlns:p14="http://schemas.microsoft.com/office/powerpoint/2010/main" val="34177298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1700808"/>
            <a:ext cx="6196405" cy="3603812"/>
          </a:xfrm>
        </p:spPr>
        <p:txBody>
          <a:bodyPr>
            <a:normAutofit fontScale="92500" lnSpcReduction="10000"/>
          </a:bodyPr>
          <a:lstStyle/>
          <a:p>
            <a:pPr algn="just">
              <a:lnSpc>
                <a:spcPct val="150000"/>
              </a:lnSpc>
            </a:pPr>
            <a:r>
              <a:rPr lang="es-ES" dirty="0"/>
              <a:t>Confusión entre los honorarios por la etapa de conocimiento -a cargo de la parte actora- con los honorarios por la etapa de ejecución -a cargo de la demandada vencida-. Toda suma percibida en la etapa de ejecución, sin duda alguna, es producto de las tareas profesionales desarrolladas en la etapa de conocimiento.</a:t>
            </a:r>
          </a:p>
          <a:p>
            <a:endParaRPr lang="es-AR" dirty="0"/>
          </a:p>
        </p:txBody>
      </p:sp>
    </p:spTree>
    <p:extLst>
      <p:ext uri="{BB962C8B-B14F-4D97-AF65-F5344CB8AC3E}">
        <p14:creationId xmlns:p14="http://schemas.microsoft.com/office/powerpoint/2010/main" val="17419945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1484784"/>
            <a:ext cx="6480720" cy="3603812"/>
          </a:xfrm>
        </p:spPr>
        <p:txBody>
          <a:bodyPr>
            <a:normAutofit fontScale="92500" lnSpcReduction="20000"/>
          </a:bodyPr>
          <a:lstStyle/>
          <a:p>
            <a:pPr algn="just">
              <a:lnSpc>
                <a:spcPct val="150000"/>
              </a:lnSpc>
            </a:pPr>
            <a:r>
              <a:rPr lang="es-ES" dirty="0"/>
              <a:t>Incorrecta interpretación del precedente “Establecimiento Las Marías”, que define la ley aplicable por las tareas profesionales concluidas o que “hayan tenido principio de ejecución” en vigencia de un régimen u otro: se aplica la ley 21.839 a toda ejecución iniciada antes de la vigencia de la ley 27.423 sin importar cuando se desarrollan las tareas profesionales.</a:t>
            </a:r>
          </a:p>
          <a:p>
            <a:endParaRPr lang="es-AR" dirty="0"/>
          </a:p>
        </p:txBody>
      </p:sp>
    </p:spTree>
    <p:extLst>
      <p:ext uri="{BB962C8B-B14F-4D97-AF65-F5344CB8AC3E}">
        <p14:creationId xmlns:p14="http://schemas.microsoft.com/office/powerpoint/2010/main" val="35281371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1700808"/>
            <a:ext cx="6196405" cy="3603812"/>
          </a:xfrm>
        </p:spPr>
        <p:txBody>
          <a:bodyPr/>
          <a:lstStyle/>
          <a:p>
            <a:pPr algn="just">
              <a:lnSpc>
                <a:spcPct val="150000"/>
              </a:lnSpc>
            </a:pPr>
            <a:r>
              <a:rPr lang="es-ES" dirty="0"/>
              <a:t>Incumplimiento del art. 54 (plazo de pago de los honorarios dentro de los 10 días de quedar firme la regulación) mediante el requerimiento del inicio del trámite administrativo ante ANSES.</a:t>
            </a:r>
          </a:p>
          <a:p>
            <a:pPr marL="0" indent="0" algn="just">
              <a:lnSpc>
                <a:spcPct val="150000"/>
              </a:lnSpc>
              <a:buNone/>
            </a:pPr>
            <a:endParaRPr lang="es-AR" dirty="0"/>
          </a:p>
        </p:txBody>
      </p:sp>
    </p:spTree>
    <p:extLst>
      <p:ext uri="{BB962C8B-B14F-4D97-AF65-F5344CB8AC3E}">
        <p14:creationId xmlns:p14="http://schemas.microsoft.com/office/powerpoint/2010/main" val="38003631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lnSpc>
                <a:spcPct val="150000"/>
              </a:lnSpc>
            </a:pPr>
            <a:r>
              <a:rPr lang="es-ES" dirty="0"/>
              <a:t>Desconocimiento del doble carácter de apoderado y </a:t>
            </a:r>
            <a:r>
              <a:rPr lang="es-ES" dirty="0" err="1"/>
              <a:t>patrocinante</a:t>
            </a:r>
            <a:r>
              <a:rPr lang="es-ES" dirty="0"/>
              <a:t> (art. 20).</a:t>
            </a:r>
          </a:p>
          <a:p>
            <a:pPr marL="0" indent="0" algn="just">
              <a:lnSpc>
                <a:spcPct val="150000"/>
              </a:lnSpc>
              <a:buNone/>
            </a:pPr>
            <a:endParaRPr lang="es-AR" dirty="0"/>
          </a:p>
        </p:txBody>
      </p:sp>
    </p:spTree>
    <p:extLst>
      <p:ext uri="{BB962C8B-B14F-4D97-AF65-F5344CB8AC3E}">
        <p14:creationId xmlns:p14="http://schemas.microsoft.com/office/powerpoint/2010/main" val="23065075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1556792"/>
            <a:ext cx="6196405" cy="3603812"/>
          </a:xfrm>
        </p:spPr>
        <p:txBody>
          <a:bodyPr>
            <a:normAutofit fontScale="92500" lnSpcReduction="20000"/>
          </a:bodyPr>
          <a:lstStyle/>
          <a:p>
            <a:pPr algn="just">
              <a:lnSpc>
                <a:spcPct val="150000"/>
              </a:lnSpc>
            </a:pPr>
            <a:r>
              <a:rPr lang="es-ES" dirty="0"/>
              <a:t>Exigencia por parte de los tribunales de acreditar el inicio del trámite administrativo de cobro ante ANSES y el vencimiento del plazo para pagar como condición previa a la traba de embargo por honorarios. La </a:t>
            </a:r>
            <a:r>
              <a:rPr lang="es-ES" dirty="0" err="1"/>
              <a:t>caratulación</a:t>
            </a:r>
            <a:r>
              <a:rPr lang="es-ES" dirty="0"/>
              <a:t> del expediente se genera cuando se gestionó la atención virtual, dependiendo del organismo deudor y no del titular del derecho alimentario.</a:t>
            </a:r>
          </a:p>
          <a:p>
            <a:endParaRPr lang="es-AR" dirty="0"/>
          </a:p>
        </p:txBody>
      </p:sp>
    </p:spTree>
    <p:extLst>
      <p:ext uri="{BB962C8B-B14F-4D97-AF65-F5344CB8AC3E}">
        <p14:creationId xmlns:p14="http://schemas.microsoft.com/office/powerpoint/2010/main" val="42833764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1844824"/>
            <a:ext cx="7344816" cy="4248472"/>
          </a:xfrm>
        </p:spPr>
        <p:txBody>
          <a:bodyPr>
            <a:normAutofit fontScale="85000" lnSpcReduction="20000"/>
          </a:bodyPr>
          <a:lstStyle/>
          <a:p>
            <a:pPr>
              <a:lnSpc>
                <a:spcPct val="107000"/>
              </a:lnSpc>
              <a:spcAft>
                <a:spcPts val="800"/>
              </a:spcAft>
            </a:pPr>
            <a:r>
              <a:rPr lang="es-AR" b="1" u="sng" dirty="0">
                <a:latin typeface="Calibri"/>
                <a:ea typeface="Calibri"/>
                <a:cs typeface="Times New Roman"/>
              </a:rPr>
              <a:t>Escenario jurisprudencial anterior a Morales (22/06/23)</a:t>
            </a:r>
            <a:endParaRPr lang="es-AR" dirty="0">
              <a:latin typeface="Calibri"/>
              <a:ea typeface="Calibri"/>
              <a:cs typeface="Times New Roman"/>
            </a:endParaRPr>
          </a:p>
          <a:p>
            <a:pPr marL="342900" lvl="0" indent="-342900">
              <a:lnSpc>
                <a:spcPct val="107000"/>
              </a:lnSpc>
              <a:spcAft>
                <a:spcPts val="0"/>
              </a:spcAft>
              <a:buFont typeface="Symbol"/>
              <a:buChar char=""/>
            </a:pPr>
            <a:r>
              <a:rPr lang="es-AR" dirty="0">
                <a:latin typeface="Calibri"/>
                <a:ea typeface="Calibri"/>
                <a:cs typeface="Times New Roman"/>
              </a:rPr>
              <a:t>DE LA HORRA (AMPAROS Y SUMARISIMOS)</a:t>
            </a:r>
          </a:p>
          <a:p>
            <a:pPr marL="342900" lvl="0" indent="-342900">
              <a:lnSpc>
                <a:spcPct val="107000"/>
              </a:lnSpc>
              <a:spcAft>
                <a:spcPts val="0"/>
              </a:spcAft>
              <a:buFont typeface="Symbol"/>
              <a:buChar char=""/>
            </a:pPr>
            <a:r>
              <a:rPr lang="es-AR" dirty="0">
                <a:latin typeface="Calibri"/>
                <a:ea typeface="Calibri"/>
                <a:cs typeface="Times New Roman"/>
              </a:rPr>
              <a:t>RUEDA ORLINDA (EJECUCION DE SENTENCIA)</a:t>
            </a:r>
          </a:p>
          <a:p>
            <a:pPr marL="342900" lvl="0" indent="-342900">
              <a:lnSpc>
                <a:spcPct val="107000"/>
              </a:lnSpc>
              <a:spcAft>
                <a:spcPts val="0"/>
              </a:spcAft>
              <a:buFont typeface="Symbol"/>
              <a:buChar char=""/>
            </a:pPr>
            <a:r>
              <a:rPr lang="es-AR" dirty="0">
                <a:latin typeface="Calibri"/>
                <a:ea typeface="Calibri"/>
                <a:cs typeface="Times New Roman"/>
              </a:rPr>
              <a:t>PATIÑO (AMPARO POR MORA)</a:t>
            </a:r>
          </a:p>
          <a:p>
            <a:pPr marL="342900" lvl="0" indent="-342900">
              <a:lnSpc>
                <a:spcPct val="107000"/>
              </a:lnSpc>
              <a:spcAft>
                <a:spcPts val="800"/>
              </a:spcAft>
              <a:buFont typeface="Symbol"/>
              <a:buChar char=""/>
            </a:pPr>
            <a:r>
              <a:rPr lang="es-AR" dirty="0">
                <a:latin typeface="Calibri"/>
                <a:ea typeface="Calibri"/>
                <a:cs typeface="Times New Roman"/>
              </a:rPr>
              <a:t>GOMEZ (RETIRO POR INVALIDEZ)    </a:t>
            </a:r>
          </a:p>
          <a:p>
            <a:pPr marL="0" indent="0">
              <a:lnSpc>
                <a:spcPct val="107000"/>
              </a:lnSpc>
              <a:spcAft>
                <a:spcPts val="800"/>
              </a:spcAft>
              <a:buNone/>
            </a:pPr>
            <a:r>
              <a:rPr lang="es-AR" dirty="0">
                <a:latin typeface="Calibri"/>
                <a:ea typeface="Calibri"/>
                <a:cs typeface="Times New Roman"/>
              </a:rPr>
              <a:t> </a:t>
            </a:r>
          </a:p>
          <a:p>
            <a:pPr>
              <a:lnSpc>
                <a:spcPct val="107000"/>
              </a:lnSpc>
              <a:spcAft>
                <a:spcPts val="800"/>
              </a:spcAft>
            </a:pPr>
            <a:r>
              <a:rPr lang="es-AR" b="1" u="sng" dirty="0">
                <a:latin typeface="Calibri"/>
                <a:ea typeface="Calibri"/>
                <a:cs typeface="Times New Roman"/>
              </a:rPr>
              <a:t>Morales antes de Morales</a:t>
            </a:r>
            <a:endParaRPr lang="es-AR" dirty="0">
              <a:latin typeface="Calibri"/>
              <a:ea typeface="Calibri"/>
              <a:cs typeface="Times New Roman"/>
            </a:endParaRPr>
          </a:p>
          <a:p>
            <a:pPr marL="342900" lvl="0" indent="-342900">
              <a:lnSpc>
                <a:spcPct val="107000"/>
              </a:lnSpc>
              <a:spcAft>
                <a:spcPts val="0"/>
              </a:spcAft>
              <a:buFont typeface="Symbol"/>
              <a:buChar char=""/>
            </a:pPr>
            <a:r>
              <a:rPr lang="es-AR" dirty="0">
                <a:latin typeface="Calibri"/>
                <a:ea typeface="Calibri"/>
                <a:cs typeface="Times New Roman"/>
              </a:rPr>
              <a:t>MORALES MARIA DE LOS ANGELES 01/07/2021 CON COSTAS</a:t>
            </a:r>
          </a:p>
          <a:p>
            <a:pPr marL="342900" lvl="0" indent="-342900">
              <a:lnSpc>
                <a:spcPct val="107000"/>
              </a:lnSpc>
              <a:spcAft>
                <a:spcPts val="0"/>
              </a:spcAft>
              <a:buFont typeface="Symbol"/>
              <a:buChar char=""/>
            </a:pPr>
            <a:r>
              <a:rPr lang="es-AR" dirty="0">
                <a:latin typeface="Calibri"/>
                <a:ea typeface="Calibri"/>
                <a:cs typeface="Times New Roman"/>
              </a:rPr>
              <a:t>MORALES PLACIDO 07/03/2019 COSTAS POR SU ORDEN</a:t>
            </a:r>
          </a:p>
          <a:p>
            <a:pPr marL="342900" lvl="0" indent="-342900">
              <a:lnSpc>
                <a:spcPct val="107000"/>
              </a:lnSpc>
              <a:spcAft>
                <a:spcPts val="800"/>
              </a:spcAft>
              <a:buFont typeface="Symbol"/>
              <a:buChar char=""/>
            </a:pPr>
            <a:r>
              <a:rPr lang="es-AR" dirty="0">
                <a:latin typeface="Calibri"/>
                <a:ea typeface="Calibri"/>
                <a:cs typeface="Times New Roman"/>
              </a:rPr>
              <a:t>MORALES DE PLENASIO 20/08/2014 VENCIMIENTOS RECIPROCOS ART 71 CPCCN EN EJECUCION PREVISIONAL</a:t>
            </a:r>
          </a:p>
          <a:p>
            <a:endParaRPr lang="es-AR" dirty="0"/>
          </a:p>
        </p:txBody>
      </p:sp>
      <p:sp>
        <p:nvSpPr>
          <p:cNvPr id="5" name="4 Rectángulo redondeado"/>
          <p:cNvSpPr/>
          <p:nvPr/>
        </p:nvSpPr>
        <p:spPr>
          <a:xfrm>
            <a:off x="3059832" y="836712"/>
            <a:ext cx="345638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smtClean="0"/>
              <a:t>JURISPRUDENCIA</a:t>
            </a:r>
            <a:endParaRPr lang="es-AR" sz="2400" dirty="0"/>
          </a:p>
        </p:txBody>
      </p:sp>
    </p:spTree>
    <p:extLst>
      <p:ext uri="{BB962C8B-B14F-4D97-AF65-F5344CB8AC3E}">
        <p14:creationId xmlns:p14="http://schemas.microsoft.com/office/powerpoint/2010/main" val="36260842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a:t>Art. 21 Ley 24.463</a:t>
            </a:r>
            <a:endParaRPr lang="es-AR" sz="3600" dirty="0"/>
          </a:p>
        </p:txBody>
      </p:sp>
      <p:sp>
        <p:nvSpPr>
          <p:cNvPr id="3" name="2 Marcador de contenido"/>
          <p:cNvSpPr>
            <a:spLocks noGrp="1"/>
          </p:cNvSpPr>
          <p:nvPr>
            <p:ph idx="1"/>
          </p:nvPr>
        </p:nvSpPr>
        <p:spPr>
          <a:xfrm>
            <a:off x="1475656" y="2636912"/>
            <a:ext cx="6196405" cy="2029823"/>
          </a:xfrm>
        </p:spPr>
        <p:txBody>
          <a:bodyPr>
            <a:normAutofit/>
          </a:bodyPr>
          <a:lstStyle/>
          <a:p>
            <a:pPr algn="just">
              <a:lnSpc>
                <a:spcPct val="150000"/>
              </a:lnSpc>
            </a:pPr>
            <a:r>
              <a:rPr lang="es-ES" sz="2800" dirty="0">
                <a:solidFill>
                  <a:srgbClr val="222222"/>
                </a:solidFill>
                <a:latin typeface="Arial"/>
              </a:rPr>
              <a:t>«En todos los casos las costas serán por su orden».</a:t>
            </a:r>
            <a:endParaRPr lang="es-AR" sz="2800" dirty="0"/>
          </a:p>
        </p:txBody>
      </p:sp>
    </p:spTree>
    <p:extLst>
      <p:ext uri="{BB962C8B-B14F-4D97-AF65-F5344CB8AC3E}">
        <p14:creationId xmlns:p14="http://schemas.microsoft.com/office/powerpoint/2010/main" val="29893142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620688"/>
            <a:ext cx="7488832" cy="5544616"/>
          </a:xfrm>
        </p:spPr>
        <p:txBody>
          <a:bodyPr>
            <a:normAutofit fontScale="40000" lnSpcReduction="20000"/>
          </a:bodyPr>
          <a:lstStyle/>
          <a:p>
            <a:pPr>
              <a:lnSpc>
                <a:spcPct val="107000"/>
              </a:lnSpc>
              <a:spcAft>
                <a:spcPts val="800"/>
              </a:spcAft>
            </a:pPr>
            <a:r>
              <a:rPr lang="es-AR" sz="4200" b="1" u="sng" dirty="0">
                <a:latin typeface="Calibri"/>
                <a:ea typeface="Calibri"/>
                <a:cs typeface="Times New Roman"/>
              </a:rPr>
              <a:t>Artículo 21 de la Ley 24463</a:t>
            </a:r>
            <a:endParaRPr lang="es-AR" sz="4200" dirty="0">
              <a:latin typeface="Calibri"/>
              <a:ea typeface="Calibri"/>
              <a:cs typeface="Times New Roman"/>
            </a:endParaRPr>
          </a:p>
          <a:p>
            <a:pPr marL="342900" lvl="0" indent="-342900">
              <a:lnSpc>
                <a:spcPct val="107000"/>
              </a:lnSpc>
              <a:spcAft>
                <a:spcPts val="0"/>
              </a:spcAft>
              <a:buFont typeface="Symbol"/>
              <a:buChar char=""/>
            </a:pPr>
            <a:r>
              <a:rPr lang="es-AR" sz="4200" dirty="0">
                <a:latin typeface="Calibri"/>
                <a:ea typeface="Calibri"/>
                <a:cs typeface="Times New Roman"/>
              </a:rPr>
              <a:t>FLAGELLO 331:1873</a:t>
            </a:r>
          </a:p>
          <a:p>
            <a:pPr marL="342900" lvl="0" indent="-342900">
              <a:lnSpc>
                <a:spcPct val="107000"/>
              </a:lnSpc>
              <a:spcAft>
                <a:spcPts val="0"/>
              </a:spcAft>
              <a:buFont typeface="Symbol"/>
              <a:buChar char=""/>
            </a:pPr>
            <a:r>
              <a:rPr lang="es-AR" sz="4200" dirty="0">
                <a:latin typeface="Calibri"/>
                <a:ea typeface="Calibri"/>
                <a:cs typeface="Times New Roman"/>
              </a:rPr>
              <a:t>GOMEZ 322:1520</a:t>
            </a:r>
          </a:p>
          <a:p>
            <a:pPr marL="342900" lvl="0" indent="-342900">
              <a:lnSpc>
                <a:spcPct val="107000"/>
              </a:lnSpc>
              <a:spcAft>
                <a:spcPts val="0"/>
              </a:spcAft>
              <a:buFont typeface="Symbol"/>
              <a:buChar char=""/>
            </a:pPr>
            <a:r>
              <a:rPr lang="es-AR" sz="4200" dirty="0">
                <a:latin typeface="Calibri"/>
                <a:ea typeface="Calibri"/>
                <a:cs typeface="Times New Roman"/>
              </a:rPr>
              <a:t>MONTIEL BERMUDEZ 24/4/2012</a:t>
            </a:r>
          </a:p>
          <a:p>
            <a:pPr marL="182880" indent="0">
              <a:lnSpc>
                <a:spcPct val="107000"/>
              </a:lnSpc>
              <a:spcAft>
                <a:spcPts val="800"/>
              </a:spcAft>
              <a:buNone/>
            </a:pPr>
            <a:r>
              <a:rPr lang="es-AR" sz="4200" dirty="0">
                <a:latin typeface="Calibri"/>
                <a:ea typeface="Calibri"/>
                <a:cs typeface="Times New Roman"/>
              </a:rPr>
              <a:t> </a:t>
            </a:r>
          </a:p>
          <a:p>
            <a:pPr>
              <a:lnSpc>
                <a:spcPct val="107000"/>
              </a:lnSpc>
              <a:spcAft>
                <a:spcPts val="800"/>
              </a:spcAft>
            </a:pPr>
            <a:r>
              <a:rPr lang="es-AR" sz="4200" b="1" u="sng" dirty="0">
                <a:latin typeface="Calibri"/>
                <a:ea typeface="Calibri"/>
                <a:cs typeface="Times New Roman"/>
              </a:rPr>
              <a:t>Escenario jurisprudencial post Morales</a:t>
            </a:r>
            <a:endParaRPr lang="es-AR" sz="4200" dirty="0">
              <a:latin typeface="Calibri"/>
              <a:ea typeface="Calibri"/>
              <a:cs typeface="Times New Roman"/>
            </a:endParaRPr>
          </a:p>
          <a:p>
            <a:pPr marL="342900" lvl="0" indent="-342900">
              <a:lnSpc>
                <a:spcPct val="107000"/>
              </a:lnSpc>
              <a:spcAft>
                <a:spcPts val="0"/>
              </a:spcAft>
              <a:buFont typeface="Symbol"/>
              <a:buChar char=""/>
            </a:pPr>
            <a:r>
              <a:rPr lang="es-AR" sz="4200" dirty="0">
                <a:latin typeface="Calibri"/>
                <a:ea typeface="Calibri"/>
                <a:cs typeface="Times New Roman"/>
              </a:rPr>
              <a:t>BLANCO RAMON HORACIO </a:t>
            </a:r>
            <a:r>
              <a:rPr lang="es-AR" sz="4200" dirty="0" smtClean="0">
                <a:latin typeface="Calibri"/>
                <a:ea typeface="Calibri"/>
                <a:cs typeface="Times New Roman"/>
              </a:rPr>
              <a:t>(3/8/23). </a:t>
            </a:r>
            <a:r>
              <a:rPr lang="es-AR" sz="4200" dirty="0">
                <a:latin typeface="Calibri"/>
                <a:ea typeface="Calibri"/>
                <a:cs typeface="Times New Roman"/>
              </a:rPr>
              <a:t>PRESTACIONES </a:t>
            </a:r>
            <a:r>
              <a:rPr lang="es-AR" sz="4200" dirty="0" smtClean="0">
                <a:latin typeface="Calibri"/>
                <a:ea typeface="Calibri"/>
                <a:cs typeface="Times New Roman"/>
              </a:rPr>
              <a:t>VARIAS. </a:t>
            </a:r>
            <a:r>
              <a:rPr lang="es-AR" sz="4200" dirty="0">
                <a:latin typeface="Calibri"/>
                <a:ea typeface="Calibri"/>
                <a:cs typeface="Times New Roman"/>
              </a:rPr>
              <a:t>COSTAS A LA ANSES POR ART. 68 ART. 36 LEY 27423 Y </a:t>
            </a:r>
            <a:r>
              <a:rPr lang="es-AR" sz="4200" dirty="0" smtClean="0">
                <a:latin typeface="Calibri"/>
                <a:ea typeface="Calibri"/>
                <a:cs typeface="Times New Roman"/>
              </a:rPr>
              <a:t>MORALES.</a:t>
            </a:r>
            <a:endParaRPr lang="es-AR" sz="4200" dirty="0">
              <a:latin typeface="Calibri"/>
              <a:ea typeface="Calibri"/>
              <a:cs typeface="Times New Roman"/>
            </a:endParaRPr>
          </a:p>
          <a:p>
            <a:pPr marL="342900" lvl="0" indent="-342900">
              <a:lnSpc>
                <a:spcPct val="107000"/>
              </a:lnSpc>
              <a:spcAft>
                <a:spcPts val="0"/>
              </a:spcAft>
              <a:buFont typeface="Symbol"/>
              <a:buChar char=""/>
            </a:pPr>
            <a:r>
              <a:rPr lang="es-AR" sz="4200" dirty="0">
                <a:latin typeface="Calibri"/>
                <a:ea typeface="Calibri"/>
                <a:cs typeface="Times New Roman"/>
              </a:rPr>
              <a:t>MICHEL </a:t>
            </a:r>
            <a:r>
              <a:rPr lang="es-AR" sz="4200" dirty="0" smtClean="0">
                <a:latin typeface="Calibri"/>
                <a:ea typeface="Calibri"/>
                <a:cs typeface="Times New Roman"/>
              </a:rPr>
              <a:t>(24/8/23). PENSION. COSTAS </a:t>
            </a:r>
            <a:r>
              <a:rPr lang="es-AR" sz="4200" dirty="0">
                <a:latin typeface="Calibri"/>
                <a:ea typeface="Calibri"/>
                <a:cs typeface="Times New Roman"/>
              </a:rPr>
              <a:t>POR SU </a:t>
            </a:r>
            <a:r>
              <a:rPr lang="es-AR" sz="4200" dirty="0" smtClean="0">
                <a:latin typeface="Calibri"/>
                <a:ea typeface="Calibri"/>
                <a:cs typeface="Times New Roman"/>
              </a:rPr>
              <a:t>ORDEN. CITA ART. 21.</a:t>
            </a:r>
            <a:endParaRPr lang="es-AR" sz="4200" dirty="0">
              <a:latin typeface="Calibri"/>
              <a:ea typeface="Calibri"/>
              <a:cs typeface="Times New Roman"/>
            </a:endParaRPr>
          </a:p>
          <a:p>
            <a:pPr marL="342900" lvl="0" indent="-342900">
              <a:lnSpc>
                <a:spcPct val="107000"/>
              </a:lnSpc>
              <a:spcAft>
                <a:spcPts val="0"/>
              </a:spcAft>
              <a:buFont typeface="Symbol"/>
              <a:buChar char=""/>
            </a:pPr>
            <a:r>
              <a:rPr lang="es-AR" sz="4200" dirty="0">
                <a:latin typeface="Calibri"/>
                <a:ea typeface="Calibri"/>
                <a:cs typeface="Times New Roman"/>
              </a:rPr>
              <a:t>SUAREZ </a:t>
            </a:r>
            <a:r>
              <a:rPr lang="es-AR" sz="4200" dirty="0" smtClean="0">
                <a:latin typeface="Calibri"/>
                <a:ea typeface="Calibri"/>
                <a:cs typeface="Times New Roman"/>
              </a:rPr>
              <a:t>(6/9/23). AMPARO </a:t>
            </a:r>
            <a:r>
              <a:rPr lang="es-AR" sz="4200" dirty="0">
                <a:latin typeface="Calibri"/>
                <a:ea typeface="Calibri"/>
                <a:cs typeface="Times New Roman"/>
              </a:rPr>
              <a:t>CON ART. </a:t>
            </a:r>
            <a:r>
              <a:rPr lang="es-AR" sz="4200" dirty="0" smtClean="0">
                <a:latin typeface="Calibri"/>
                <a:ea typeface="Calibri"/>
                <a:cs typeface="Times New Roman"/>
              </a:rPr>
              <a:t>36 Y MORALES.</a:t>
            </a:r>
            <a:endParaRPr lang="es-AR" sz="4200" dirty="0">
              <a:latin typeface="Calibri"/>
              <a:ea typeface="Calibri"/>
              <a:cs typeface="Times New Roman"/>
            </a:endParaRPr>
          </a:p>
          <a:p>
            <a:pPr marL="342900" lvl="0" indent="-342900">
              <a:lnSpc>
                <a:spcPct val="107000"/>
              </a:lnSpc>
              <a:spcAft>
                <a:spcPts val="800"/>
              </a:spcAft>
              <a:buFont typeface="Symbol"/>
              <a:buChar char=""/>
            </a:pPr>
            <a:r>
              <a:rPr lang="es-AR" sz="4200" dirty="0">
                <a:latin typeface="Calibri"/>
                <a:ea typeface="Calibri"/>
                <a:cs typeface="Times New Roman"/>
              </a:rPr>
              <a:t>MORENO DOMINGO GUILLERMO </a:t>
            </a:r>
            <a:r>
              <a:rPr lang="es-AR" sz="4200" dirty="0" smtClean="0">
                <a:latin typeface="Calibri"/>
                <a:ea typeface="Calibri"/>
                <a:cs typeface="Times New Roman"/>
              </a:rPr>
              <a:t>(4/7/2023). </a:t>
            </a:r>
            <a:r>
              <a:rPr lang="es-AR" sz="4200" dirty="0">
                <a:latin typeface="Calibri"/>
                <a:ea typeface="Calibri"/>
                <a:cs typeface="Times New Roman"/>
              </a:rPr>
              <a:t>COSTAS POR SU ORDEN ART 21 LEY </a:t>
            </a:r>
            <a:r>
              <a:rPr lang="es-AR" sz="4200" dirty="0" smtClean="0">
                <a:latin typeface="Calibri"/>
                <a:ea typeface="Calibri"/>
                <a:cs typeface="Times New Roman"/>
              </a:rPr>
              <a:t>24463. </a:t>
            </a:r>
            <a:r>
              <a:rPr lang="es-AR" sz="4200" dirty="0">
                <a:latin typeface="Calibri"/>
                <a:ea typeface="Calibri"/>
                <a:cs typeface="Times New Roman"/>
              </a:rPr>
              <a:t>INCONSTITUCIONALIDADES VARIAS </a:t>
            </a:r>
            <a:r>
              <a:rPr lang="es-AR" sz="4200" dirty="0" smtClean="0">
                <a:latin typeface="Calibri"/>
                <a:ea typeface="Calibri"/>
                <a:cs typeface="Times New Roman"/>
              </a:rPr>
              <a:t>GUALTIERI.</a:t>
            </a:r>
            <a:endParaRPr lang="es-AR" sz="4200" dirty="0">
              <a:latin typeface="Calibri"/>
              <a:ea typeface="Calibri"/>
              <a:cs typeface="Times New Roman"/>
            </a:endParaRPr>
          </a:p>
          <a:p>
            <a:pPr marL="0" indent="0">
              <a:lnSpc>
                <a:spcPct val="107000"/>
              </a:lnSpc>
              <a:spcAft>
                <a:spcPts val="800"/>
              </a:spcAft>
              <a:buNone/>
            </a:pPr>
            <a:r>
              <a:rPr lang="es-AR" sz="4200" b="1" dirty="0">
                <a:latin typeface="Calibri"/>
                <a:ea typeface="Calibri"/>
                <a:cs typeface="Times New Roman"/>
              </a:rPr>
              <a:t> </a:t>
            </a:r>
            <a:endParaRPr lang="es-AR" sz="4200" dirty="0">
              <a:latin typeface="Calibri"/>
              <a:ea typeface="Calibri"/>
              <a:cs typeface="Times New Roman"/>
            </a:endParaRPr>
          </a:p>
          <a:p>
            <a:pPr>
              <a:lnSpc>
                <a:spcPct val="107000"/>
              </a:lnSpc>
              <a:spcAft>
                <a:spcPts val="800"/>
              </a:spcAft>
            </a:pPr>
            <a:r>
              <a:rPr lang="es-AR" sz="4200" b="1" u="sng" dirty="0">
                <a:latin typeface="Calibri"/>
                <a:ea typeface="Calibri"/>
                <a:cs typeface="Times New Roman"/>
              </a:rPr>
              <a:t>PLENARIO CIVIL Y COMERCIAL “GIOIA”</a:t>
            </a:r>
            <a:r>
              <a:rPr lang="es-AR" sz="4200" dirty="0">
                <a:latin typeface="Calibri"/>
                <a:ea typeface="Calibri"/>
                <a:cs typeface="Times New Roman"/>
              </a:rPr>
              <a:t> (</a:t>
            </a:r>
            <a:r>
              <a:rPr lang="es-AR" sz="4200" dirty="0" smtClean="0">
                <a:latin typeface="Calibri"/>
                <a:ea typeface="Calibri"/>
                <a:cs typeface="Times New Roman"/>
              </a:rPr>
              <a:t>21/9/23): </a:t>
            </a:r>
            <a:r>
              <a:rPr lang="es-AR" sz="4200" dirty="0">
                <a:latin typeface="Calibri"/>
                <a:ea typeface="Calibri"/>
                <a:cs typeface="Times New Roman"/>
              </a:rPr>
              <a:t>relectura de “Las Marías”.</a:t>
            </a:r>
          </a:p>
          <a:p>
            <a:pPr marL="342900" lvl="0" indent="-342900">
              <a:lnSpc>
                <a:spcPct val="107000"/>
              </a:lnSpc>
              <a:spcAft>
                <a:spcPts val="800"/>
              </a:spcAft>
              <a:buFont typeface="Symbol"/>
              <a:buChar char=""/>
            </a:pPr>
            <a:r>
              <a:rPr lang="es-AR" sz="4200" dirty="0">
                <a:latin typeface="Calibri"/>
                <a:ea typeface="Calibri"/>
                <a:cs typeface="Times New Roman"/>
              </a:rPr>
              <a:t>En relación con los intereses de honorarios aún regulados por ley 21.839 se le aplican los lineamientos ley 27.423 (art. 54, 5to. Párrafo).</a:t>
            </a:r>
          </a:p>
          <a:p>
            <a:pPr marL="0" indent="0">
              <a:buNone/>
            </a:pPr>
            <a:r>
              <a:rPr lang="es-AR" dirty="0">
                <a:latin typeface="Calibri"/>
                <a:ea typeface="Calibri"/>
                <a:cs typeface="Times New Roman"/>
              </a:rPr>
              <a:t>							</a:t>
            </a:r>
            <a:endParaRPr lang="es-AR" dirty="0"/>
          </a:p>
        </p:txBody>
      </p:sp>
    </p:spTree>
    <p:extLst>
      <p:ext uri="{BB962C8B-B14F-4D97-AF65-F5344CB8AC3E}">
        <p14:creationId xmlns:p14="http://schemas.microsoft.com/office/powerpoint/2010/main" val="32472660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C64F9D20-1859-DA7D-2BA2-D732300CEA48}"/>
              </a:ext>
            </a:extLst>
          </p:cNvPr>
          <p:cNvSpPr>
            <a:spLocks noGrp="1"/>
          </p:cNvSpPr>
          <p:nvPr>
            <p:ph idx="1"/>
          </p:nvPr>
        </p:nvSpPr>
        <p:spPr>
          <a:xfrm>
            <a:off x="899592" y="1556792"/>
            <a:ext cx="7416824" cy="4680520"/>
          </a:xfrm>
        </p:spPr>
        <p:txBody>
          <a:bodyPr>
            <a:normAutofit lnSpcReduction="10000"/>
          </a:bodyPr>
          <a:lstStyle/>
          <a:p>
            <a:pPr algn="just"/>
            <a:r>
              <a:rPr lang="es-AR" sz="1800" dirty="0">
                <a:effectLst/>
                <a:latin typeface="Calibri" panose="020F0502020204030204" pitchFamily="34" charset="0"/>
                <a:ea typeface="Calibri" panose="020F0502020204030204" pitchFamily="34" charset="0"/>
                <a:cs typeface="Times New Roman" panose="02020603050405020304" pitchFamily="18" charset="0"/>
              </a:rPr>
              <a:t>Nos encontramos frente a un parteaguas jurisprudencial, la realidad actual en materia de fundamentación legal a la hora de resolver en materia de imposición de costas y la consecuente regulación de honorarios es: AM/PM antes de “Morales” y posterior a “Morales”.</a:t>
            </a:r>
          </a:p>
          <a:p>
            <a:pPr algn="just"/>
            <a:r>
              <a:rPr lang="es-AR" sz="1800" dirty="0">
                <a:effectLst/>
                <a:latin typeface="Calibri" panose="020F0502020204030204" pitchFamily="34" charset="0"/>
                <a:ea typeface="Calibri" panose="020F0502020204030204" pitchFamily="34" charset="0"/>
                <a:cs typeface="Times New Roman" panose="02020603050405020304" pitchFamily="18" charset="0"/>
              </a:rPr>
              <a:t>La CSJN a partir del caso “Morales” impuso la relectura de los alcances e implicancias de su doctrina sentada en el precedente </a:t>
            </a:r>
            <a:r>
              <a:rPr lang="es-AR" sz="1800" dirty="0" smtClean="0">
                <a:effectLst/>
                <a:latin typeface="Calibri" panose="020F0502020204030204" pitchFamily="34" charset="0"/>
                <a:ea typeface="Calibri" panose="020F0502020204030204" pitchFamily="34" charset="0"/>
                <a:cs typeface="Times New Roman" panose="02020603050405020304" pitchFamily="18" charset="0"/>
              </a:rPr>
              <a:t>“Las </a:t>
            </a:r>
            <a:r>
              <a:rPr lang="es-AR" sz="1800" dirty="0">
                <a:effectLst/>
                <a:latin typeface="Calibri" panose="020F0502020204030204" pitchFamily="34" charset="0"/>
                <a:ea typeface="Calibri" panose="020F0502020204030204" pitchFamily="34" charset="0"/>
                <a:cs typeface="Times New Roman" panose="02020603050405020304" pitchFamily="18" charset="0"/>
              </a:rPr>
              <a:t>Marías”.</a:t>
            </a:r>
          </a:p>
          <a:p>
            <a:pPr algn="just"/>
            <a:r>
              <a:rPr lang="es-AR" sz="1800" dirty="0">
                <a:effectLst/>
                <a:latin typeface="Calibri" panose="020F0502020204030204" pitchFamily="34" charset="0"/>
                <a:ea typeface="Calibri" panose="020F0502020204030204" pitchFamily="34" charset="0"/>
                <a:cs typeface="Times New Roman" panose="02020603050405020304" pitchFamily="18" charset="0"/>
              </a:rPr>
              <a:t>La correcta interpretación de </a:t>
            </a:r>
            <a:r>
              <a:rPr lang="es-AR" sz="1800" dirty="0" smtClean="0">
                <a:effectLst/>
                <a:latin typeface="Calibri" panose="020F0502020204030204" pitchFamily="34" charset="0"/>
                <a:ea typeface="Calibri" panose="020F0502020204030204" pitchFamily="34" charset="0"/>
                <a:cs typeface="Times New Roman" panose="02020603050405020304" pitchFamily="18" charset="0"/>
              </a:rPr>
              <a:t>“Las </a:t>
            </a:r>
            <a:r>
              <a:rPr lang="es-AR" sz="1800" dirty="0">
                <a:latin typeface="Calibri" panose="020F0502020204030204" pitchFamily="34" charset="0"/>
                <a:ea typeface="Calibri" panose="020F0502020204030204" pitchFamily="34" charset="0"/>
                <a:cs typeface="Times New Roman" panose="02020603050405020304" pitchFamily="18" charset="0"/>
              </a:rPr>
              <a:t>M</a:t>
            </a:r>
            <a:r>
              <a:rPr lang="es-AR" sz="1800" dirty="0" smtClean="0">
                <a:effectLst/>
                <a:latin typeface="Calibri" panose="020F0502020204030204" pitchFamily="34" charset="0"/>
                <a:ea typeface="Calibri" panose="020F0502020204030204" pitchFamily="34" charset="0"/>
                <a:cs typeface="Times New Roman" panose="02020603050405020304" pitchFamily="18" charset="0"/>
              </a:rPr>
              <a:t>arías</a:t>
            </a:r>
            <a:r>
              <a:rPr lang="es-AR" sz="1800" dirty="0">
                <a:effectLst/>
                <a:latin typeface="Calibri" panose="020F0502020204030204" pitchFamily="34" charset="0"/>
                <a:ea typeface="Calibri" panose="020F0502020204030204" pitchFamily="34" charset="0"/>
                <a:cs typeface="Times New Roman" panose="02020603050405020304" pitchFamily="18" charset="0"/>
              </a:rPr>
              <a:t>” conlleva a aplicar la ley arancelaria vigente a la fecha de la realización de la tarea profesional a regular.</a:t>
            </a:r>
          </a:p>
          <a:p>
            <a:pPr algn="just"/>
            <a:r>
              <a:rPr lang="es-AR" sz="1800" dirty="0">
                <a:effectLst/>
                <a:latin typeface="Calibri" panose="020F0502020204030204" pitchFamily="34" charset="0"/>
                <a:ea typeface="Calibri" panose="020F0502020204030204" pitchFamily="34" charset="0"/>
                <a:cs typeface="Times New Roman" panose="02020603050405020304" pitchFamily="18" charset="0"/>
              </a:rPr>
              <a:t>Subsiste como interrogante si el art. 21 de la ley 24.463 ha quedado derogado en lo que respecta a causas previsionales en las que no se discute una prestación sino sumas dinerarias en concepto de reajuste de haberes.</a:t>
            </a:r>
          </a:p>
          <a:p>
            <a:pPr algn="just"/>
            <a:r>
              <a:rPr lang="es-AR" sz="1800" dirty="0">
                <a:effectLst/>
                <a:latin typeface="Calibri" panose="020F0502020204030204" pitchFamily="34" charset="0"/>
                <a:ea typeface="Calibri" panose="020F0502020204030204" pitchFamily="34" charset="0"/>
                <a:cs typeface="Times New Roman" panose="02020603050405020304" pitchFamily="18" charset="0"/>
              </a:rPr>
              <a:t>Resulta innegable que en el escenario normativo y jurisprudencial actual el juez de la seguridad social debe fundamentar su decisión en materia de costas en el C.P.C.C.N.</a:t>
            </a:r>
          </a:p>
          <a:p>
            <a:endParaRPr lang="es-A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AR" dirty="0"/>
          </a:p>
        </p:txBody>
      </p:sp>
      <p:sp>
        <p:nvSpPr>
          <p:cNvPr id="4" name="3 Rectángulo redondeado"/>
          <p:cNvSpPr/>
          <p:nvPr/>
        </p:nvSpPr>
        <p:spPr>
          <a:xfrm>
            <a:off x="2771800" y="696394"/>
            <a:ext cx="3312368" cy="7009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smtClean="0"/>
              <a:t>CONCLUSIONES</a:t>
            </a:r>
            <a:endParaRPr lang="es-AR" sz="2400" dirty="0"/>
          </a:p>
        </p:txBody>
      </p:sp>
    </p:spTree>
    <p:extLst>
      <p:ext uri="{BB962C8B-B14F-4D97-AF65-F5344CB8AC3E}">
        <p14:creationId xmlns:p14="http://schemas.microsoft.com/office/powerpoint/2010/main" val="20745823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836712"/>
            <a:ext cx="6984776" cy="5256584"/>
          </a:xfrm>
        </p:spPr>
        <p:txBody>
          <a:bodyPr>
            <a:normAutofit lnSpcReduction="10000"/>
          </a:bodyPr>
          <a:lstStyle/>
          <a:p>
            <a:pPr>
              <a:lnSpc>
                <a:spcPct val="107000"/>
              </a:lnSpc>
              <a:spcAft>
                <a:spcPts val="800"/>
              </a:spcAft>
            </a:pPr>
            <a:r>
              <a:rPr lang="es-AR" b="1" u="sng" dirty="0">
                <a:latin typeface="Calibri"/>
                <a:ea typeface="Calibri"/>
                <a:cs typeface="Times New Roman"/>
              </a:rPr>
              <a:t>Irretroactividad vs. </a:t>
            </a:r>
            <a:r>
              <a:rPr lang="es-AR" b="1" u="sng" dirty="0" err="1">
                <a:latin typeface="Calibri"/>
                <a:ea typeface="Calibri"/>
                <a:cs typeface="Times New Roman"/>
              </a:rPr>
              <a:t>Ultractividad</a:t>
            </a:r>
            <a:r>
              <a:rPr lang="es-AR" b="1" u="sng" dirty="0">
                <a:latin typeface="Calibri"/>
                <a:ea typeface="Calibri"/>
                <a:cs typeface="Times New Roman"/>
              </a:rPr>
              <a:t>:</a:t>
            </a:r>
            <a:endParaRPr lang="es-AR" dirty="0">
              <a:latin typeface="Calibri"/>
              <a:ea typeface="Calibri"/>
              <a:cs typeface="Times New Roman"/>
            </a:endParaRPr>
          </a:p>
          <a:p>
            <a:pPr marL="342900" lvl="0" indent="-342900">
              <a:lnSpc>
                <a:spcPct val="107000"/>
              </a:lnSpc>
              <a:spcAft>
                <a:spcPts val="0"/>
              </a:spcAft>
              <a:buFont typeface="Symbol"/>
              <a:buChar char=""/>
            </a:pPr>
            <a:r>
              <a:rPr lang="es-AR" dirty="0">
                <a:latin typeface="Calibri"/>
                <a:ea typeface="Calibri"/>
                <a:cs typeface="Times New Roman"/>
              </a:rPr>
              <a:t>En “Las Marías” no se admite la aplicación retroactiva de la ley 27423.</a:t>
            </a:r>
          </a:p>
          <a:p>
            <a:pPr marL="342900" lvl="0" indent="-342900">
              <a:lnSpc>
                <a:spcPct val="107000"/>
              </a:lnSpc>
              <a:spcAft>
                <a:spcPts val="0"/>
              </a:spcAft>
              <a:buFont typeface="Symbol"/>
              <a:buChar char=""/>
            </a:pPr>
            <a:r>
              <a:rPr lang="es-AR" dirty="0">
                <a:latin typeface="Calibri"/>
                <a:ea typeface="Calibri"/>
                <a:cs typeface="Times New Roman"/>
              </a:rPr>
              <a:t>Ahora bien, no debe incurrirse en </a:t>
            </a:r>
            <a:r>
              <a:rPr lang="es-AR" dirty="0" err="1">
                <a:latin typeface="Calibri"/>
                <a:ea typeface="Calibri"/>
                <a:cs typeface="Times New Roman"/>
              </a:rPr>
              <a:t>ultractividad</a:t>
            </a:r>
            <a:r>
              <a:rPr lang="es-AR" dirty="0">
                <a:latin typeface="Calibri"/>
                <a:ea typeface="Calibri"/>
                <a:cs typeface="Times New Roman"/>
              </a:rPr>
              <a:t> de la ley 21839 que conlleve regular por dicha ley lo que corresponde ser regulado por ley 27423.</a:t>
            </a:r>
          </a:p>
          <a:p>
            <a:pPr marL="342900" lvl="0" indent="-342900">
              <a:lnSpc>
                <a:spcPct val="107000"/>
              </a:lnSpc>
              <a:spcAft>
                <a:spcPts val="0"/>
              </a:spcAft>
              <a:buFont typeface="Symbol"/>
              <a:buChar char=""/>
            </a:pPr>
            <a:r>
              <a:rPr lang="es-AR" dirty="0">
                <a:latin typeface="Calibri"/>
                <a:ea typeface="Calibri"/>
                <a:cs typeface="Times New Roman"/>
              </a:rPr>
              <a:t>El límite de aplicación de la jurisprudencia las </a:t>
            </a:r>
            <a:r>
              <a:rPr lang="es-AR" dirty="0" err="1">
                <a:latin typeface="Calibri"/>
                <a:ea typeface="Calibri"/>
                <a:cs typeface="Times New Roman"/>
              </a:rPr>
              <a:t>marias</a:t>
            </a:r>
            <a:r>
              <a:rPr lang="es-AR" dirty="0">
                <a:latin typeface="Calibri"/>
                <a:ea typeface="Calibri"/>
                <a:cs typeface="Times New Roman"/>
              </a:rPr>
              <a:t> debe ser no regular con ley 21839 tareas profesionales realizadas en vigencia de la ley 27.423.</a:t>
            </a:r>
          </a:p>
          <a:p>
            <a:pPr marL="342900" lvl="0" indent="-342900">
              <a:lnSpc>
                <a:spcPct val="107000"/>
              </a:lnSpc>
              <a:spcAft>
                <a:spcPts val="800"/>
              </a:spcAft>
              <a:buFont typeface="Symbol"/>
              <a:buChar char=""/>
            </a:pPr>
            <a:r>
              <a:rPr lang="es-AR" dirty="0">
                <a:latin typeface="Calibri"/>
                <a:ea typeface="Calibri"/>
                <a:cs typeface="Times New Roman"/>
              </a:rPr>
              <a:t>En ningún caso podrá imponerse las costas al beneficiario Previsional que resultare vencido o derrotado. </a:t>
            </a:r>
          </a:p>
          <a:p>
            <a:pPr>
              <a:lnSpc>
                <a:spcPct val="107000"/>
              </a:lnSpc>
              <a:spcAft>
                <a:spcPts val="800"/>
              </a:spcAft>
            </a:pPr>
            <a:endParaRPr lang="es-AR" dirty="0">
              <a:latin typeface="Calibri"/>
              <a:ea typeface="Calibri"/>
              <a:cs typeface="Times New Roman"/>
            </a:endParaRPr>
          </a:p>
          <a:p>
            <a:endParaRPr lang="es-AR" dirty="0"/>
          </a:p>
        </p:txBody>
      </p:sp>
    </p:spTree>
    <p:extLst>
      <p:ext uri="{BB962C8B-B14F-4D97-AF65-F5344CB8AC3E}">
        <p14:creationId xmlns:p14="http://schemas.microsoft.com/office/powerpoint/2010/main" val="42517252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7624" y="908720"/>
            <a:ext cx="6840760" cy="5130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21014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a:t>Art. 36 Ley 27.423</a:t>
            </a:r>
            <a:endParaRPr lang="es-AR" sz="3600" dirty="0"/>
          </a:p>
        </p:txBody>
      </p:sp>
      <p:sp>
        <p:nvSpPr>
          <p:cNvPr id="3" name="2 Marcador de contenido"/>
          <p:cNvSpPr>
            <a:spLocks noGrp="1"/>
          </p:cNvSpPr>
          <p:nvPr>
            <p:ph idx="1"/>
          </p:nvPr>
        </p:nvSpPr>
        <p:spPr>
          <a:xfrm>
            <a:off x="899592" y="2119256"/>
            <a:ext cx="7416824" cy="3974039"/>
          </a:xfrm>
        </p:spPr>
        <p:txBody>
          <a:bodyPr>
            <a:normAutofit/>
          </a:bodyPr>
          <a:lstStyle/>
          <a:p>
            <a:pPr algn="just"/>
            <a:r>
              <a:rPr lang="es-ES" dirty="0">
                <a:solidFill>
                  <a:srgbClr val="333333"/>
                </a:solidFill>
                <a:latin typeface="Encode Sans"/>
              </a:rPr>
              <a:t>En las causas de seguridad social los honorarios se regularán sobre el monto de las prestaciones debidas. </a:t>
            </a:r>
          </a:p>
          <a:p>
            <a:pPr algn="just"/>
            <a:r>
              <a:rPr lang="es-ES" dirty="0">
                <a:solidFill>
                  <a:srgbClr val="333333"/>
                </a:solidFill>
                <a:latin typeface="Encode Sans"/>
              </a:rPr>
              <a:t>Las costas se impondrán de acuerdo a lo normado por el Código Procesal Civil y Comercial de la Nación, en la parte general, libro I, título II, capítulo V, con excepción de aquellos casos en que los jubilados, pensionados, afiliados o sus causahabientes resultaren vencidos, en cuyo caso se impondrán las costas en el orden causado.</a:t>
            </a:r>
            <a:endParaRPr lang="es-AR" dirty="0"/>
          </a:p>
        </p:txBody>
      </p:sp>
    </p:spTree>
    <p:extLst>
      <p:ext uri="{BB962C8B-B14F-4D97-AF65-F5344CB8AC3E}">
        <p14:creationId xmlns:p14="http://schemas.microsoft.com/office/powerpoint/2010/main" val="604467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a:t>Art. 65 Ley 27.423</a:t>
            </a:r>
            <a:endParaRPr lang="es-AR" sz="3600" dirty="0"/>
          </a:p>
        </p:txBody>
      </p:sp>
      <p:sp>
        <p:nvSpPr>
          <p:cNvPr id="3" name="2 Marcador de contenido"/>
          <p:cNvSpPr>
            <a:spLocks noGrp="1"/>
          </p:cNvSpPr>
          <p:nvPr>
            <p:ph idx="1"/>
          </p:nvPr>
        </p:nvSpPr>
        <p:spPr>
          <a:xfrm>
            <a:off x="1043608" y="2636912"/>
            <a:ext cx="7128792" cy="2870133"/>
          </a:xfrm>
        </p:spPr>
        <p:txBody>
          <a:bodyPr>
            <a:normAutofit/>
          </a:bodyPr>
          <a:lstStyle/>
          <a:p>
            <a:pPr algn="just">
              <a:lnSpc>
                <a:spcPct val="150000"/>
              </a:lnSpc>
            </a:pPr>
            <a:r>
              <a:rPr lang="es-ES" sz="3200" dirty="0" err="1">
                <a:solidFill>
                  <a:srgbClr val="333333"/>
                </a:solidFill>
                <a:latin typeface="Encode Sans"/>
              </a:rPr>
              <a:t>D</a:t>
            </a:r>
            <a:r>
              <a:rPr lang="es-ES" sz="2800" dirty="0" err="1">
                <a:solidFill>
                  <a:srgbClr val="333333"/>
                </a:solidFill>
                <a:latin typeface="Encode Sans"/>
              </a:rPr>
              <a:t>eróganse</a:t>
            </a:r>
            <a:r>
              <a:rPr lang="es-ES" sz="2800" dirty="0">
                <a:solidFill>
                  <a:srgbClr val="333333"/>
                </a:solidFill>
                <a:latin typeface="Encode Sans"/>
              </a:rPr>
              <a:t> la ley 21.839 y su modificatoria, y toda otra norma que se oponga a la presente.</a:t>
            </a:r>
            <a:endParaRPr lang="es-AR" sz="2800" dirty="0"/>
          </a:p>
        </p:txBody>
      </p:sp>
    </p:spTree>
    <p:extLst>
      <p:ext uri="{BB962C8B-B14F-4D97-AF65-F5344CB8AC3E}">
        <p14:creationId xmlns:p14="http://schemas.microsoft.com/office/powerpoint/2010/main" val="2872622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5" y="817582"/>
            <a:ext cx="7232684" cy="1202485"/>
          </a:xfrm>
        </p:spPr>
        <p:txBody>
          <a:bodyPr>
            <a:normAutofit/>
          </a:bodyPr>
          <a:lstStyle/>
          <a:p>
            <a:r>
              <a:rPr lang="es-ES" sz="3600" dirty="0"/>
              <a:t>Art. 3 Decreto DNU 157/2018</a:t>
            </a:r>
            <a:endParaRPr lang="es-AR" sz="3600" dirty="0"/>
          </a:p>
        </p:txBody>
      </p:sp>
      <p:sp>
        <p:nvSpPr>
          <p:cNvPr id="3" name="2 Marcador de contenido"/>
          <p:cNvSpPr>
            <a:spLocks noGrp="1"/>
          </p:cNvSpPr>
          <p:nvPr>
            <p:ph idx="1"/>
          </p:nvPr>
        </p:nvSpPr>
        <p:spPr>
          <a:xfrm>
            <a:off x="971600" y="2852936"/>
            <a:ext cx="7200800" cy="2520281"/>
          </a:xfrm>
        </p:spPr>
        <p:txBody>
          <a:bodyPr>
            <a:normAutofit/>
          </a:bodyPr>
          <a:lstStyle/>
          <a:p>
            <a:pPr algn="just">
              <a:lnSpc>
                <a:spcPct val="150000"/>
              </a:lnSpc>
            </a:pPr>
            <a:r>
              <a:rPr lang="es-ES" sz="2800" dirty="0" err="1">
                <a:solidFill>
                  <a:srgbClr val="333333"/>
                </a:solidFill>
                <a:latin typeface="Encode Sans"/>
              </a:rPr>
              <a:t>Derógase</a:t>
            </a:r>
            <a:r>
              <a:rPr lang="es-ES" sz="2800" dirty="0">
                <a:solidFill>
                  <a:srgbClr val="333333"/>
                </a:solidFill>
                <a:latin typeface="Encode Sans"/>
              </a:rPr>
              <a:t> el artículo 36 de la Ley N° 27.423.</a:t>
            </a:r>
            <a:endParaRPr lang="es-AR" sz="2800" dirty="0"/>
          </a:p>
        </p:txBody>
      </p:sp>
    </p:spTree>
    <p:extLst>
      <p:ext uri="{BB962C8B-B14F-4D97-AF65-F5344CB8AC3E}">
        <p14:creationId xmlns:p14="http://schemas.microsoft.com/office/powerpoint/2010/main" val="1803091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5023" y="692696"/>
            <a:ext cx="6965245" cy="1327371"/>
          </a:xfrm>
        </p:spPr>
        <p:txBody>
          <a:bodyPr>
            <a:normAutofit fontScale="90000"/>
          </a:bodyPr>
          <a:lstStyle/>
          <a:p>
            <a:r>
              <a:rPr lang="es-ES" sz="3600" dirty="0"/>
              <a:t>(Cap. V. Costas. Principio General)</a:t>
            </a:r>
            <a:br>
              <a:rPr lang="es-ES" sz="3600" dirty="0"/>
            </a:br>
            <a:r>
              <a:rPr lang="es-ES" sz="3600" dirty="0"/>
              <a:t>Art. 68  CPCCN </a:t>
            </a:r>
            <a:br>
              <a:rPr lang="es-ES" sz="3600" dirty="0"/>
            </a:br>
            <a:endParaRPr lang="es-AR" sz="3600" dirty="0"/>
          </a:p>
        </p:txBody>
      </p:sp>
      <p:sp>
        <p:nvSpPr>
          <p:cNvPr id="3" name="2 Marcador de contenido"/>
          <p:cNvSpPr>
            <a:spLocks noGrp="1"/>
          </p:cNvSpPr>
          <p:nvPr>
            <p:ph idx="1"/>
          </p:nvPr>
        </p:nvSpPr>
        <p:spPr>
          <a:xfrm>
            <a:off x="899592" y="2119256"/>
            <a:ext cx="7344816" cy="3758015"/>
          </a:xfrm>
        </p:spPr>
        <p:txBody>
          <a:bodyPr/>
          <a:lstStyle/>
          <a:p>
            <a:pPr algn="just"/>
            <a:r>
              <a:rPr lang="es-ES" dirty="0"/>
              <a:t>Art. 68. - La parte vencida en el juicio deberá pagar todos los gastos de la contraria, aún cuando ésta no lo hubiese solicitado.</a:t>
            </a:r>
          </a:p>
          <a:p>
            <a:pPr algn="just"/>
            <a:r>
              <a:rPr lang="es-ES" dirty="0"/>
              <a:t>Sin embargo, el juez podrá eximir total o              parcialmente de esta responsabilidad al litigante vencido, siempre que encontrare mérito para ello, expresándolo en su pronunciamiento, bajo pena de nulidad.</a:t>
            </a:r>
          </a:p>
          <a:p>
            <a:pPr marL="0" indent="0">
              <a:buNone/>
            </a:pPr>
            <a:endParaRPr lang="es-AR" dirty="0"/>
          </a:p>
        </p:txBody>
      </p:sp>
    </p:spTree>
    <p:extLst>
      <p:ext uri="{BB962C8B-B14F-4D97-AF65-F5344CB8AC3E}">
        <p14:creationId xmlns:p14="http://schemas.microsoft.com/office/powerpoint/2010/main" val="2552262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2B944E5-7C7F-1E6A-7154-83367989A830}"/>
              </a:ext>
            </a:extLst>
          </p:cNvPr>
          <p:cNvSpPr>
            <a:spLocks noGrp="1"/>
          </p:cNvSpPr>
          <p:nvPr>
            <p:ph type="title"/>
          </p:nvPr>
        </p:nvSpPr>
        <p:spPr/>
        <p:txBody>
          <a:bodyPr>
            <a:normAutofit/>
          </a:bodyPr>
          <a:lstStyle/>
          <a:p>
            <a:r>
              <a:rPr lang="es-ES" sz="4400" dirty="0"/>
              <a:t>Art. 64 de la ley 27.423</a:t>
            </a:r>
            <a:endParaRPr lang="es-AR" dirty="0"/>
          </a:p>
        </p:txBody>
      </p:sp>
      <p:sp>
        <p:nvSpPr>
          <p:cNvPr id="3" name="Marcador de contenido 2">
            <a:extLst>
              <a:ext uri="{FF2B5EF4-FFF2-40B4-BE49-F238E27FC236}">
                <a16:creationId xmlns:a16="http://schemas.microsoft.com/office/drawing/2014/main" xmlns="" id="{6249D83B-8FAB-53F6-60D8-DC3B595F5395}"/>
              </a:ext>
            </a:extLst>
          </p:cNvPr>
          <p:cNvSpPr>
            <a:spLocks noGrp="1"/>
          </p:cNvSpPr>
          <p:nvPr>
            <p:ph idx="1"/>
          </p:nvPr>
        </p:nvSpPr>
        <p:spPr/>
        <p:txBody>
          <a:bodyPr/>
          <a:lstStyle/>
          <a:p>
            <a:pPr algn="just"/>
            <a:r>
              <a:rPr lang="es-MX" dirty="0"/>
              <a:t>La presente ley entrará en vigencia a partir de su publicación y se aplicará a los procesos en curso en los que no existiera regulación firme de honorarios.</a:t>
            </a:r>
            <a:endParaRPr lang="es-AR" dirty="0"/>
          </a:p>
        </p:txBody>
      </p:sp>
    </p:spTree>
    <p:extLst>
      <p:ext uri="{BB962C8B-B14F-4D97-AF65-F5344CB8AC3E}">
        <p14:creationId xmlns:p14="http://schemas.microsoft.com/office/powerpoint/2010/main" val="2664279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AEC5025-8BFE-5751-FD9C-F619DB5D6353}"/>
              </a:ext>
            </a:extLst>
          </p:cNvPr>
          <p:cNvSpPr>
            <a:spLocks noGrp="1"/>
          </p:cNvSpPr>
          <p:nvPr>
            <p:ph type="title"/>
          </p:nvPr>
        </p:nvSpPr>
        <p:spPr/>
        <p:txBody>
          <a:bodyPr/>
          <a:lstStyle/>
          <a:p>
            <a:r>
              <a:rPr lang="es-ES" sz="4400" dirty="0"/>
              <a:t>Art. 7 Decreto 1077/2017</a:t>
            </a:r>
            <a:endParaRPr lang="es-AR" dirty="0"/>
          </a:p>
        </p:txBody>
      </p:sp>
      <p:sp>
        <p:nvSpPr>
          <p:cNvPr id="3" name="Marcador de contenido 2">
            <a:extLst>
              <a:ext uri="{FF2B5EF4-FFF2-40B4-BE49-F238E27FC236}">
                <a16:creationId xmlns:a16="http://schemas.microsoft.com/office/drawing/2014/main" xmlns="" id="{E429FE1F-267B-BE3B-72E2-1EF91C3F625E}"/>
              </a:ext>
            </a:extLst>
          </p:cNvPr>
          <p:cNvSpPr>
            <a:spLocks noGrp="1"/>
          </p:cNvSpPr>
          <p:nvPr>
            <p:ph idx="1"/>
          </p:nvPr>
        </p:nvSpPr>
        <p:spPr/>
        <p:txBody>
          <a:bodyPr/>
          <a:lstStyle/>
          <a:p>
            <a:pPr algn="just"/>
            <a:r>
              <a:rPr lang="es-MX" b="0" i="0" dirty="0" err="1">
                <a:solidFill>
                  <a:srgbClr val="000000"/>
                </a:solidFill>
                <a:effectLst/>
                <a:latin typeface="Gill Sans"/>
              </a:rPr>
              <a:t>Obsérvase</a:t>
            </a:r>
            <a:r>
              <a:rPr lang="es-MX" b="0" i="0" dirty="0">
                <a:solidFill>
                  <a:srgbClr val="000000"/>
                </a:solidFill>
                <a:effectLst/>
                <a:latin typeface="Gill Sans"/>
              </a:rPr>
              <a:t> el artículo 64, del Proyecto de Ley registrado bajo el </a:t>
            </a:r>
            <a:r>
              <a:rPr lang="es-MX" b="0" i="0" dirty="0" err="1">
                <a:solidFill>
                  <a:srgbClr val="000000"/>
                </a:solidFill>
                <a:effectLst/>
                <a:latin typeface="Gill Sans"/>
              </a:rPr>
              <a:t>N°</a:t>
            </a:r>
            <a:r>
              <a:rPr lang="es-MX" b="0" i="0" dirty="0">
                <a:solidFill>
                  <a:srgbClr val="000000"/>
                </a:solidFill>
                <a:effectLst/>
                <a:latin typeface="Gill Sans"/>
              </a:rPr>
              <a:t> 27.423.</a:t>
            </a:r>
          </a:p>
          <a:p>
            <a:pPr marL="0" indent="0" algn="just">
              <a:buNone/>
            </a:pPr>
            <a:r>
              <a:rPr lang="es-MX" dirty="0"/>
              <a:t/>
            </a:r>
            <a:br>
              <a:rPr lang="es-MX" dirty="0"/>
            </a:br>
            <a:endParaRPr lang="es-AR" dirty="0"/>
          </a:p>
        </p:txBody>
      </p:sp>
    </p:spTree>
    <p:extLst>
      <p:ext uri="{BB962C8B-B14F-4D97-AF65-F5344CB8AC3E}">
        <p14:creationId xmlns:p14="http://schemas.microsoft.com/office/powerpoint/2010/main" val="38656754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hincheta">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320</TotalTime>
  <Words>1594</Words>
  <Application>Microsoft Office PowerPoint</Application>
  <PresentationFormat>Presentación en pantalla (4:3)</PresentationFormat>
  <Paragraphs>116</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Chincheta</vt:lpstr>
      <vt:lpstr>Fallo «Morales Blanca Azucena c/ ANSES s/ Impugnación de Acto Administrativo» </vt:lpstr>
      <vt:lpstr>Ley 24.463 - Capítulo II  Reforma al Procedimiento Judicial de la Seguridad Social</vt:lpstr>
      <vt:lpstr>Art. 21 Ley 24.463</vt:lpstr>
      <vt:lpstr>Art. 36 Ley 27.423</vt:lpstr>
      <vt:lpstr>Art. 65 Ley 27.423</vt:lpstr>
      <vt:lpstr>Art. 3 Decreto DNU 157/2018</vt:lpstr>
      <vt:lpstr>(Cap. V. Costas. Principio General) Art. 68  CPCCN  </vt:lpstr>
      <vt:lpstr>Art. 64 de la ley 27.423</vt:lpstr>
      <vt:lpstr>Art. 7 Decreto 1077/2017</vt:lpstr>
      <vt:lpstr>Art. 9 Decreto 1077/2017</vt:lpstr>
      <vt:lpstr>Art. 80 de la  Constitución Nacional</vt:lpstr>
      <vt:lpstr>Tramitación constitucional del DNU 157/18    Ley 26.122 (D.R. 950/06)</vt:lpstr>
      <vt:lpstr>Presentación de PowerPoint</vt:lpstr>
      <vt:lpstr>Aa</vt:lpstr>
      <vt:lpstr>Art. 26 Ley 26.122</vt:lpstr>
      <vt:lpstr>Arts. 10 y 22 Ley 26.122</vt:lpstr>
      <vt:lpstr>Presentación de PowerPoint</vt:lpstr>
      <vt:lpstr>Honorarios Profesionales en el Fuero de la Seguridad Social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Fallo «Morales Blanca Azucena c/ ANSES s/ Impugnación de Acto Administrativo»</dc:title>
  <dc:creator>Karina Rolon</dc:creator>
  <cp:lastModifiedBy>Karina Rolon</cp:lastModifiedBy>
  <cp:revision>33</cp:revision>
  <dcterms:created xsi:type="dcterms:W3CDTF">2023-07-04T01:03:45Z</dcterms:created>
  <dcterms:modified xsi:type="dcterms:W3CDTF">2023-10-26T04:00:24Z</dcterms:modified>
</cp:coreProperties>
</file>