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2" r:id="rId4"/>
    <p:sldId id="261" r:id="rId5"/>
    <p:sldId id="258"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7" d="100"/>
          <a:sy n="67" d="100"/>
        </p:scale>
        <p:origin x="-86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4/22/2024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4/22/2024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4/22/2024</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4/22/2024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1847BD2-6ABC-F796-7EDF-908C9C2F8B83}"/>
              </a:ext>
            </a:extLst>
          </p:cNvPr>
          <p:cNvSpPr>
            <a:spLocks noGrp="1"/>
          </p:cNvSpPr>
          <p:nvPr>
            <p:ph type="ctrTitle"/>
          </p:nvPr>
        </p:nvSpPr>
        <p:spPr/>
        <p:txBody>
          <a:bodyPr/>
          <a:lstStyle/>
          <a:p>
            <a:pPr algn="ctr"/>
            <a:r>
              <a:rPr lang="es-AR" dirty="0"/>
              <a:t>CASO ALDANA</a:t>
            </a:r>
          </a:p>
        </p:txBody>
      </p:sp>
      <p:sp>
        <p:nvSpPr>
          <p:cNvPr id="3" name="Subtítulo 2">
            <a:extLst>
              <a:ext uri="{FF2B5EF4-FFF2-40B4-BE49-F238E27FC236}">
                <a16:creationId xmlns:a16="http://schemas.microsoft.com/office/drawing/2014/main" xmlns="" id="{1815CE35-E636-DCDB-150F-092E96892611}"/>
              </a:ext>
            </a:extLst>
          </p:cNvPr>
          <p:cNvSpPr>
            <a:spLocks noGrp="1"/>
          </p:cNvSpPr>
          <p:nvPr>
            <p:ph type="subTitle" idx="1"/>
          </p:nvPr>
        </p:nvSpPr>
        <p:spPr/>
        <p:txBody>
          <a:bodyPr/>
          <a:lstStyle/>
          <a:p>
            <a:pPr algn="ctr"/>
            <a:r>
              <a:rPr lang="es-AR" dirty="0"/>
              <a:t>PEDIDO DE ACTUALIZACIÓN DE LA BASE REGULATORIA </a:t>
            </a:r>
            <a:r>
              <a:rPr lang="es-AR" dirty="0" smtClean="0"/>
              <a:t>APLICANDO </a:t>
            </a:r>
            <a:r>
              <a:rPr lang="es-AR" dirty="0"/>
              <a:t>LOS INTERESES ESTABLECIDOS EN EL ART. 22 DE LA LEY 27.423</a:t>
            </a:r>
          </a:p>
        </p:txBody>
      </p:sp>
    </p:spTree>
    <p:extLst>
      <p:ext uri="{BB962C8B-B14F-4D97-AF65-F5344CB8AC3E}">
        <p14:creationId xmlns:p14="http://schemas.microsoft.com/office/powerpoint/2010/main" val="1822382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99F5E3A8-E9EB-AB88-AB3D-3BB5C2580212}"/>
              </a:ext>
            </a:extLst>
          </p:cNvPr>
          <p:cNvSpPr txBox="1"/>
          <p:nvPr/>
        </p:nvSpPr>
        <p:spPr>
          <a:xfrm>
            <a:off x="239842" y="1484027"/>
            <a:ext cx="8596858" cy="3693319"/>
          </a:xfrm>
          <a:prstGeom prst="rect">
            <a:avLst/>
          </a:prstGeom>
          <a:noFill/>
        </p:spPr>
        <p:txBody>
          <a:bodyPr wrap="square">
            <a:spAutoFit/>
          </a:bodyPr>
          <a:lstStyle/>
          <a:p>
            <a:pPr algn="just"/>
            <a:r>
              <a:rPr lang="es-MX" dirty="0"/>
              <a:t>                            </a:t>
            </a:r>
          </a:p>
          <a:p>
            <a:pPr algn="ctr"/>
            <a:r>
              <a:rPr lang="es-MX" dirty="0"/>
              <a:t>         </a:t>
            </a:r>
            <a:r>
              <a:rPr lang="es-MX" b="1" dirty="0">
                <a:solidFill>
                  <a:schemeClr val="accent1"/>
                </a:solidFill>
                <a:effectLst>
                  <a:outerShdw blurRad="38100" dist="38100" dir="2700000" algn="tl">
                    <a:srgbClr val="000000">
                      <a:alpha val="43137"/>
                    </a:srgbClr>
                  </a:outerShdw>
                </a:effectLst>
              </a:rPr>
              <a:t>IMPROCEDENCIA DEL CÁLCULO ADICIONAL DE INTERESES.</a:t>
            </a:r>
          </a:p>
          <a:p>
            <a:pPr algn="ctr"/>
            <a:endParaRPr lang="es-MX" dirty="0"/>
          </a:p>
          <a:p>
            <a:pPr marL="285750" indent="-285750" algn="just">
              <a:buFont typeface="Arial" panose="020B0604020202020204" pitchFamily="34" charset="0"/>
              <a:buChar char="•"/>
            </a:pPr>
            <a:r>
              <a:rPr lang="es-MX" dirty="0"/>
              <a:t>El art. 22 de la ley 27.423 establece que en los juicios por cobro de sumas de dinero, la cuantía del asunto, si hubiera sentencia, será el de la liquidación que resulte de la misma, actualizado por intereses si correspondiere. </a:t>
            </a:r>
          </a:p>
          <a:p>
            <a:pPr algn="just"/>
            <a:endParaRPr lang="es-MX" dirty="0"/>
          </a:p>
          <a:p>
            <a:pPr marL="285750" indent="-285750" algn="just">
              <a:buFont typeface="Arial" panose="020B0604020202020204" pitchFamily="34" charset="0"/>
              <a:buChar char="•"/>
            </a:pPr>
            <a:r>
              <a:rPr lang="es-MX" dirty="0"/>
              <a:t>No se configura el supuesto de actualización por intereses previsto en la norma.</a:t>
            </a:r>
          </a:p>
          <a:p>
            <a:pPr algn="just"/>
            <a:endParaRPr lang="es-MX" dirty="0"/>
          </a:p>
          <a:p>
            <a:pPr marL="285750" indent="-285750" algn="just">
              <a:buFont typeface="Arial" panose="020B0604020202020204" pitchFamily="34" charset="0"/>
              <a:buChar char="•"/>
            </a:pPr>
            <a:r>
              <a:rPr lang="es-MX" dirty="0"/>
              <a:t>La liquidación aprobada que sirve de base regulatoria es la expresión numérica del crédito que se reconoce, con más los intereses devengados a la fecha de cierre del cálculo.</a:t>
            </a:r>
          </a:p>
        </p:txBody>
      </p:sp>
    </p:spTree>
    <p:extLst>
      <p:ext uri="{BB962C8B-B14F-4D97-AF65-F5344CB8AC3E}">
        <p14:creationId xmlns:p14="http://schemas.microsoft.com/office/powerpoint/2010/main" val="2784774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825E1EB8-7AAF-A297-040E-FCA3B50A7978}"/>
              </a:ext>
            </a:extLst>
          </p:cNvPr>
          <p:cNvSpPr txBox="1"/>
          <p:nvPr/>
        </p:nvSpPr>
        <p:spPr>
          <a:xfrm>
            <a:off x="1566472" y="1037990"/>
            <a:ext cx="6100996" cy="3416320"/>
          </a:xfrm>
          <a:prstGeom prst="rect">
            <a:avLst/>
          </a:prstGeom>
          <a:noFill/>
        </p:spPr>
        <p:txBody>
          <a:bodyPr wrap="square">
            <a:spAutoFit/>
          </a:bodyPr>
          <a:lstStyle/>
          <a:p>
            <a:pPr algn="just"/>
            <a:r>
              <a:rPr lang="es-MX" dirty="0"/>
              <a:t>                     </a:t>
            </a:r>
            <a:r>
              <a:rPr lang="es-MX" b="1" dirty="0">
                <a:solidFill>
                  <a:schemeClr val="accent1"/>
                </a:solidFill>
                <a:effectLst>
                  <a:outerShdw blurRad="38100" dist="38100" dir="2700000" algn="tl">
                    <a:srgbClr val="000000">
                      <a:alpha val="43137"/>
                    </a:srgbClr>
                  </a:outerShdw>
                </a:effectLst>
              </a:rPr>
              <a:t>“EL QUID DE LA CUESTIÓN”</a:t>
            </a:r>
          </a:p>
          <a:p>
            <a:pPr algn="just"/>
            <a:endParaRPr lang="es-MX" dirty="0"/>
          </a:p>
          <a:p>
            <a:pPr marL="285750" indent="-285750" algn="just">
              <a:buFont typeface="Arial" panose="020B0604020202020204" pitchFamily="34" charset="0"/>
              <a:buChar char="•"/>
            </a:pPr>
            <a:r>
              <a:rPr lang="es-MX" dirty="0"/>
              <a:t>Al partir de una base de cálculo que no es contemporánea a la regulación, el resultado de la retribución profesional se encuentra desvalorizado.</a:t>
            </a:r>
          </a:p>
          <a:p>
            <a:pPr algn="just"/>
            <a:endParaRPr lang="es-MX" dirty="0"/>
          </a:p>
          <a:p>
            <a:pPr marL="285750" indent="-285750" algn="just">
              <a:buFont typeface="Arial" panose="020B0604020202020204" pitchFamily="34" charset="0"/>
              <a:buChar char="•"/>
            </a:pPr>
            <a:r>
              <a:rPr lang="es-MX" dirty="0"/>
              <a:t>Al emplear el valor UMA vigente a la fecha de resolución, los honorarios quedan desactualizados frente al tiempo que transcurre desde el cierre de liquidación hasta la fecha de dictado de la providencia regulatoria de los emolumentos.</a:t>
            </a:r>
          </a:p>
          <a:p>
            <a:pPr algn="just"/>
            <a:endParaRPr lang="es-MX" dirty="0"/>
          </a:p>
        </p:txBody>
      </p:sp>
    </p:spTree>
    <p:extLst>
      <p:ext uri="{BB962C8B-B14F-4D97-AF65-F5344CB8AC3E}">
        <p14:creationId xmlns:p14="http://schemas.microsoft.com/office/powerpoint/2010/main" val="443364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B5FE0173-8953-47EF-5546-CC2AE59EB955}"/>
              </a:ext>
            </a:extLst>
          </p:cNvPr>
          <p:cNvSpPr txBox="1"/>
          <p:nvPr/>
        </p:nvSpPr>
        <p:spPr>
          <a:xfrm>
            <a:off x="344774" y="884420"/>
            <a:ext cx="8806720" cy="3693319"/>
          </a:xfrm>
          <a:prstGeom prst="rect">
            <a:avLst/>
          </a:prstGeom>
          <a:noFill/>
        </p:spPr>
        <p:txBody>
          <a:bodyPr wrap="square">
            <a:spAutoFit/>
          </a:bodyPr>
          <a:lstStyle/>
          <a:p>
            <a:pPr algn="ctr"/>
            <a:r>
              <a:rPr lang="es-MX" dirty="0"/>
              <a:t> </a:t>
            </a:r>
            <a:r>
              <a:rPr lang="es-MX" b="1" dirty="0">
                <a:solidFill>
                  <a:schemeClr val="accent1"/>
                </a:solidFill>
                <a:effectLst>
                  <a:outerShdw blurRad="38100" dist="38100" dir="2700000" algn="tl">
                    <a:srgbClr val="000000">
                      <a:alpha val="43137"/>
                    </a:srgbClr>
                  </a:outerShdw>
                </a:effectLst>
              </a:rPr>
              <a:t>FINALIDAD DE LA LEY 27.423</a:t>
            </a:r>
          </a:p>
          <a:p>
            <a:pPr marL="285750" indent="-285750" algn="ctr">
              <a:buFont typeface="Arial" panose="020B0604020202020204" pitchFamily="34" charset="0"/>
              <a:buChar char="•"/>
            </a:pPr>
            <a:endParaRPr lang="es-MX" dirty="0"/>
          </a:p>
          <a:p>
            <a:pPr marL="285750" indent="-285750" algn="just">
              <a:buFont typeface="Arial" panose="020B0604020202020204" pitchFamily="34" charset="0"/>
              <a:buChar char="•"/>
            </a:pPr>
            <a:endParaRPr lang="es-MX" dirty="0"/>
          </a:p>
          <a:p>
            <a:pPr marL="285750" indent="-285750" algn="just">
              <a:buFont typeface="Arial" panose="020B0604020202020204" pitchFamily="34" charset="0"/>
              <a:buChar char="•"/>
            </a:pPr>
            <a:r>
              <a:rPr lang="es-MX" dirty="0"/>
              <a:t>A partir de la sanción de la ley 27.423, los emolumentos se regulan en Unidad de Medida Arancelaria (UMA) equivalente al 3 % de la remuneración básica asignada al cargo de juez federal de primera instancia (conf. art.19).</a:t>
            </a:r>
          </a:p>
          <a:p>
            <a:pPr algn="just"/>
            <a:endParaRPr lang="es-MX" dirty="0"/>
          </a:p>
          <a:p>
            <a:pPr marL="285750" indent="-285750" algn="just">
              <a:buFont typeface="Arial" panose="020B0604020202020204" pitchFamily="34" charset="0"/>
              <a:buChar char="•"/>
            </a:pPr>
            <a:r>
              <a:rPr lang="es-MX" dirty="0"/>
              <a:t>El objetivo de la norma es mantener los honorarios actualizados en forma automática cada vez que el Superior Tribunal defina su valor dictando la acordada/resolución correspondiente.</a:t>
            </a:r>
          </a:p>
          <a:p>
            <a:pPr marL="285750" indent="-285750" algn="just">
              <a:buFont typeface="Arial" panose="020B0604020202020204" pitchFamily="34" charset="0"/>
              <a:buChar char="•"/>
            </a:pPr>
            <a:endParaRPr lang="es-MX" dirty="0"/>
          </a:p>
          <a:p>
            <a:pPr marL="285750" indent="-285750" algn="just">
              <a:buFont typeface="Arial" panose="020B0604020202020204" pitchFamily="34" charset="0"/>
              <a:buChar char="•"/>
            </a:pPr>
            <a:r>
              <a:rPr lang="es-MX" dirty="0"/>
              <a:t>Una vez establecida la cantidad de UMA, el honorario se actualiza periódicamente lo que permite que no pierda poder adquisitivo.</a:t>
            </a:r>
            <a:endParaRPr lang="es-AR" dirty="0"/>
          </a:p>
        </p:txBody>
      </p:sp>
    </p:spTree>
    <p:extLst>
      <p:ext uri="{BB962C8B-B14F-4D97-AF65-F5344CB8AC3E}">
        <p14:creationId xmlns:p14="http://schemas.microsoft.com/office/powerpoint/2010/main" val="211112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2A365CD5-89FF-7F75-79BD-C3FDE7DA15C3}"/>
              </a:ext>
            </a:extLst>
          </p:cNvPr>
          <p:cNvSpPr txBox="1"/>
          <p:nvPr/>
        </p:nvSpPr>
        <p:spPr>
          <a:xfrm>
            <a:off x="944380" y="1274164"/>
            <a:ext cx="8207114" cy="2862322"/>
          </a:xfrm>
          <a:prstGeom prst="rect">
            <a:avLst/>
          </a:prstGeom>
          <a:noFill/>
        </p:spPr>
        <p:txBody>
          <a:bodyPr wrap="square">
            <a:spAutoFit/>
          </a:bodyPr>
          <a:lstStyle/>
          <a:p>
            <a:pPr algn="ctr"/>
            <a:r>
              <a:rPr lang="es-MX" b="1" dirty="0">
                <a:solidFill>
                  <a:schemeClr val="accent1"/>
                </a:solidFill>
                <a:effectLst>
                  <a:outerShdw blurRad="38100" dist="38100" dir="2700000" algn="tl">
                    <a:srgbClr val="000000">
                      <a:alpha val="43137"/>
                    </a:srgbClr>
                  </a:outerShdw>
                </a:effectLst>
              </a:rPr>
              <a:t>SOLUCIÓN PARA MANTENER ACTUALIZADA LA BASE DE CÁLCULO</a:t>
            </a:r>
            <a:r>
              <a:rPr lang="es-MX" dirty="0"/>
              <a:t>.</a:t>
            </a:r>
          </a:p>
          <a:p>
            <a:pPr algn="ctr"/>
            <a:endParaRPr lang="es-MX" dirty="0"/>
          </a:p>
          <a:p>
            <a:pPr marL="285750" indent="-285750" algn="just">
              <a:buFont typeface="Arial" panose="020B0604020202020204" pitchFamily="34" charset="0"/>
              <a:buChar char="•"/>
            </a:pPr>
            <a:r>
              <a:rPr lang="es-MX" dirty="0"/>
              <a:t>Determinar la proporción en UMA respecto al capital de condena (capital más intereses) </a:t>
            </a:r>
            <a:r>
              <a:rPr lang="es-MX" dirty="0">
                <a:effectLst>
                  <a:outerShdw blurRad="38100" dist="38100" dir="2700000" algn="tl">
                    <a:srgbClr val="000000">
                      <a:alpha val="43137"/>
                    </a:srgbClr>
                  </a:outerShdw>
                </a:effectLst>
              </a:rPr>
              <a:t>a la </a:t>
            </a:r>
            <a:r>
              <a:rPr lang="es-MX" i="1" dirty="0">
                <a:effectLst>
                  <a:outerShdw blurRad="38100" dist="38100" dir="2700000" algn="tl">
                    <a:srgbClr val="000000">
                      <a:alpha val="43137"/>
                    </a:srgbClr>
                  </a:outerShdw>
                </a:effectLst>
              </a:rPr>
              <a:t>fecha de cierre </a:t>
            </a:r>
            <a:r>
              <a:rPr lang="es-MX" dirty="0"/>
              <a:t>y no a la de regulación. </a:t>
            </a:r>
          </a:p>
          <a:p>
            <a:pPr algn="just"/>
            <a:endParaRPr lang="es-MX" dirty="0"/>
          </a:p>
          <a:p>
            <a:pPr marL="285750" indent="-285750" algn="just">
              <a:buFont typeface="Arial" panose="020B0604020202020204" pitchFamily="34" charset="0"/>
              <a:buChar char="•"/>
            </a:pPr>
            <a:r>
              <a:rPr lang="es-AR" dirty="0"/>
              <a:t>Utilizar el </a:t>
            </a:r>
            <a:r>
              <a:rPr lang="es-AR" i="1" dirty="0">
                <a:effectLst>
                  <a:outerShdw blurRad="38100" dist="38100" dir="2700000" algn="tl">
                    <a:srgbClr val="000000">
                      <a:alpha val="43137"/>
                    </a:srgbClr>
                  </a:outerShdw>
                </a:effectLst>
              </a:rPr>
              <a:t>VALOR UMA VIGENTE A LA FECHA DE CIERRE DE LIQUIDACIÓN</a:t>
            </a:r>
            <a:r>
              <a:rPr lang="es-AR" dirty="0"/>
              <a:t>.</a:t>
            </a:r>
          </a:p>
          <a:p>
            <a:pPr algn="just"/>
            <a:endParaRPr lang="es-AR" dirty="0"/>
          </a:p>
          <a:p>
            <a:pPr marL="285750" indent="-285750" algn="just">
              <a:buFont typeface="Arial" panose="020B0604020202020204" pitchFamily="34" charset="0"/>
              <a:buChar char="•"/>
            </a:pPr>
            <a:r>
              <a:rPr lang="es-AR" dirty="0"/>
              <a:t>A partir del auto regulatorio, la cantidad en valor UMA se irá actualizando automáticamente hasta la fecha en que los estipendios sean abonados al representante legal.</a:t>
            </a:r>
          </a:p>
        </p:txBody>
      </p:sp>
    </p:spTree>
    <p:extLst>
      <p:ext uri="{BB962C8B-B14F-4D97-AF65-F5344CB8AC3E}">
        <p14:creationId xmlns:p14="http://schemas.microsoft.com/office/powerpoint/2010/main" val="3354637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BAEEB8B9-0CB2-A3BD-DE2A-5134186970B5}"/>
              </a:ext>
            </a:extLst>
          </p:cNvPr>
          <p:cNvSpPr txBox="1"/>
          <p:nvPr/>
        </p:nvSpPr>
        <p:spPr>
          <a:xfrm>
            <a:off x="254833" y="269824"/>
            <a:ext cx="9338872" cy="5632311"/>
          </a:xfrm>
          <a:prstGeom prst="rect">
            <a:avLst/>
          </a:prstGeom>
          <a:noFill/>
        </p:spPr>
        <p:txBody>
          <a:bodyPr wrap="square" numCol="1">
            <a:spAutoFit/>
          </a:bodyPr>
          <a:lstStyle/>
          <a:p>
            <a:pPr algn="ctr"/>
            <a:r>
              <a:rPr lang="es-AR" b="1" dirty="0" smtClean="0">
                <a:solidFill>
                  <a:schemeClr val="accent1"/>
                </a:solidFill>
                <a:effectLst>
                  <a:outerShdw blurRad="38100" dist="38100" dir="2700000" algn="tl">
                    <a:srgbClr val="000000">
                      <a:alpha val="43137"/>
                    </a:srgbClr>
                  </a:outerShdw>
                </a:effectLst>
              </a:rPr>
              <a:t>DEMOSTRACIÓN CUANTITATIVA DEL </a:t>
            </a:r>
            <a:r>
              <a:rPr lang="es-AR" b="1" dirty="0" smtClean="0">
                <a:solidFill>
                  <a:schemeClr val="accent1"/>
                </a:solidFill>
                <a:effectLst>
                  <a:outerShdw blurRad="38100" dist="38100" dir="2700000" algn="tl">
                    <a:srgbClr val="000000">
                      <a:alpha val="43137"/>
                    </a:srgbClr>
                  </a:outerShdw>
                </a:effectLst>
              </a:rPr>
              <a:t>MENOSCAB</a:t>
            </a:r>
            <a:r>
              <a:rPr lang="es-AR" b="1" dirty="0" smtClean="0">
                <a:solidFill>
                  <a:schemeClr val="accent1"/>
                </a:solidFill>
                <a:effectLst>
                  <a:outerShdw blurRad="38100" dist="38100" dir="2700000" algn="tl">
                    <a:srgbClr val="000000">
                      <a:alpha val="43137"/>
                    </a:srgbClr>
                  </a:outerShdw>
                </a:effectLst>
              </a:rPr>
              <a:t>O</a:t>
            </a:r>
            <a:r>
              <a:rPr lang="es-AR" b="1" dirty="0">
                <a:solidFill>
                  <a:schemeClr val="accent1"/>
                </a:solidFill>
                <a:effectLst>
                  <a:outerShdw blurRad="38100" dist="38100" dir="2700000" algn="tl">
                    <a:srgbClr val="000000">
                      <a:alpha val="43137"/>
                    </a:srgbClr>
                  </a:outerShdw>
                </a:effectLst>
              </a:rPr>
              <a:t>.</a:t>
            </a:r>
          </a:p>
          <a:p>
            <a:pPr algn="ctr"/>
            <a:endParaRPr lang="es-AR" b="1" dirty="0">
              <a:solidFill>
                <a:schemeClr val="accent1"/>
              </a:solidFill>
              <a:effectLst>
                <a:outerShdw blurRad="38100" dist="38100" dir="2700000" algn="tl">
                  <a:srgbClr val="000000">
                    <a:alpha val="43137"/>
                  </a:srgbClr>
                </a:outerShdw>
              </a:effectLst>
            </a:endParaRPr>
          </a:p>
          <a:p>
            <a:pPr algn="just"/>
            <a:r>
              <a:rPr lang="es-AR" dirty="0">
                <a:cs typeface="Traditional Arabic" panose="020F0502020204030204" pitchFamily="18" charset="-78"/>
              </a:rPr>
              <a:t>EXPTE 31205/2012 Autos: “ALDANA JULIA”</a:t>
            </a:r>
          </a:p>
          <a:p>
            <a:pPr algn="just"/>
            <a:r>
              <a:rPr lang="es-AR" dirty="0">
                <a:cs typeface="Traditional Arabic" panose="020F0502020204030204" pitchFamily="18" charset="-78"/>
              </a:rPr>
              <a:t>MONTO APROBADO $ 529.199,72 (capital e intereses)</a:t>
            </a:r>
          </a:p>
          <a:p>
            <a:pPr algn="just"/>
            <a:r>
              <a:rPr lang="es-AR" dirty="0">
                <a:cs typeface="Traditional Arabic" panose="020F0502020204030204" pitchFamily="18" charset="-78"/>
              </a:rPr>
              <a:t>Fecha de cierre de liquidación: 30/09/2019</a:t>
            </a:r>
          </a:p>
          <a:p>
            <a:pPr algn="just"/>
            <a:r>
              <a:rPr lang="es-AR" dirty="0">
                <a:cs typeface="Traditional Arabic" panose="020F0502020204030204" pitchFamily="18" charset="-78"/>
              </a:rPr>
              <a:t>Fecha de resolución: 26/08/2022</a:t>
            </a:r>
          </a:p>
          <a:p>
            <a:pPr algn="just"/>
            <a:endParaRPr lang="es-AR" dirty="0">
              <a:cs typeface="Traditional Arabic" panose="020F0502020204030204" pitchFamily="18" charset="-78"/>
            </a:endParaRPr>
          </a:p>
          <a:p>
            <a:pPr marL="285750" indent="-285750" algn="just">
              <a:buFont typeface="Arial" panose="020B0604020202020204" pitchFamily="34" charset="0"/>
              <a:buChar char="•"/>
            </a:pPr>
            <a:r>
              <a:rPr lang="es-AR" u="sng" dirty="0">
                <a:effectLst>
                  <a:outerShdw blurRad="38100" dist="38100" dir="2700000" algn="tl">
                    <a:srgbClr val="000000">
                      <a:alpha val="43137"/>
                    </a:srgbClr>
                  </a:outerShdw>
                </a:effectLst>
                <a:cs typeface="Traditional Arabic" panose="020F0502020204030204" pitchFamily="18" charset="-78"/>
              </a:rPr>
              <a:t>PRIMER SUPUESTO TOMANDO EL VALOR UMA VIGENTE A LA FECHA DE CIERRE DE LIQUIDACIÓN:</a:t>
            </a:r>
          </a:p>
          <a:p>
            <a:pPr algn="just"/>
            <a:r>
              <a:rPr lang="es-AR" dirty="0">
                <a:cs typeface="Traditional Arabic" panose="020F0502020204030204" pitchFamily="18" charset="-78"/>
              </a:rPr>
              <a:t>Valor UMA $</a:t>
            </a:r>
            <a:r>
              <a:rPr lang="pt-BR" dirty="0">
                <a:cs typeface="Traditional Arabic" panose="020F0502020204030204" pitchFamily="18" charset="-78"/>
              </a:rPr>
              <a:t> 2.638 conforme Acordada 28/19 </a:t>
            </a:r>
          </a:p>
          <a:p>
            <a:pPr algn="just"/>
            <a:r>
              <a:rPr lang="pt-BR" dirty="0">
                <a:cs typeface="Traditional Arabic" panose="020F0502020204030204" pitchFamily="18" charset="-78"/>
              </a:rPr>
              <a:t>Monto $ 529.199,72 dividido valor UMA $ 2.638 = BASE REGULATORIA 200,60 UMA utilizando </a:t>
            </a:r>
            <a:r>
              <a:rPr lang="pt-BR" dirty="0" err="1">
                <a:cs typeface="Traditional Arabic" panose="020F0502020204030204" pitchFamily="18" charset="-78"/>
              </a:rPr>
              <a:t>la</a:t>
            </a:r>
            <a:r>
              <a:rPr lang="pt-BR" dirty="0">
                <a:cs typeface="Traditional Arabic" panose="020F0502020204030204" pitchFamily="18" charset="-78"/>
              </a:rPr>
              <a:t> </a:t>
            </a:r>
            <a:r>
              <a:rPr lang="pt-BR" dirty="0" err="1">
                <a:cs typeface="Traditional Arabic" panose="020F0502020204030204" pitchFamily="18" charset="-78"/>
              </a:rPr>
              <a:t>metodología</a:t>
            </a:r>
            <a:r>
              <a:rPr lang="pt-BR" dirty="0">
                <a:cs typeface="Traditional Arabic" panose="020F0502020204030204" pitchFamily="18" charset="-78"/>
              </a:rPr>
              <a:t> </a:t>
            </a:r>
            <a:r>
              <a:rPr lang="pt-BR" dirty="0" err="1">
                <a:cs typeface="Traditional Arabic" panose="020F0502020204030204" pitchFamily="18" charset="-78"/>
              </a:rPr>
              <a:t>establecida</a:t>
            </a:r>
            <a:r>
              <a:rPr lang="pt-BR" dirty="0">
                <a:cs typeface="Traditional Arabic" panose="020F0502020204030204" pitchFamily="18" charset="-78"/>
              </a:rPr>
              <a:t> </a:t>
            </a:r>
            <a:r>
              <a:rPr lang="pt-BR" dirty="0" err="1">
                <a:cs typeface="Traditional Arabic" panose="020F0502020204030204" pitchFamily="18" charset="-78"/>
              </a:rPr>
              <a:t>en</a:t>
            </a:r>
            <a:r>
              <a:rPr lang="pt-BR" dirty="0">
                <a:cs typeface="Traditional Arabic" panose="020F0502020204030204" pitchFamily="18" charset="-78"/>
              </a:rPr>
              <a:t> </a:t>
            </a:r>
            <a:r>
              <a:rPr lang="pt-BR" dirty="0" err="1">
                <a:cs typeface="Traditional Arabic" panose="020F0502020204030204" pitchFamily="18" charset="-78"/>
              </a:rPr>
              <a:t>el</a:t>
            </a:r>
            <a:r>
              <a:rPr lang="pt-BR" dirty="0">
                <a:cs typeface="Traditional Arabic" panose="020F0502020204030204" pitchFamily="18" charset="-78"/>
              </a:rPr>
              <a:t> caso “Sago” </a:t>
            </a:r>
            <a:r>
              <a:rPr lang="pt-BR" dirty="0" err="1">
                <a:cs typeface="Traditional Arabic" panose="020F0502020204030204" pitchFamily="18" charset="-78"/>
              </a:rPr>
              <a:t>respetando</a:t>
            </a:r>
            <a:r>
              <a:rPr lang="pt-BR" dirty="0">
                <a:cs typeface="Traditional Arabic" panose="020F0502020204030204" pitchFamily="18" charset="-78"/>
              </a:rPr>
              <a:t> </a:t>
            </a:r>
            <a:r>
              <a:rPr lang="pt-BR" dirty="0" err="1">
                <a:cs typeface="Traditional Arabic" panose="020F0502020204030204" pitchFamily="18" charset="-78"/>
              </a:rPr>
              <a:t>los</a:t>
            </a:r>
            <a:r>
              <a:rPr lang="pt-BR" dirty="0">
                <a:cs typeface="Traditional Arabic" panose="020F0502020204030204" pitchFamily="18" charset="-78"/>
              </a:rPr>
              <a:t> mínimos </a:t>
            </a:r>
            <a:r>
              <a:rPr lang="pt-BR" dirty="0" err="1">
                <a:cs typeface="Traditional Arabic" panose="020F0502020204030204" pitchFamily="18" charset="-78"/>
              </a:rPr>
              <a:t>legales</a:t>
            </a:r>
            <a:r>
              <a:rPr lang="pt-BR" dirty="0">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los</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honorarios</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se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regulan</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en</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la</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cantidad</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de 18,23 UMA</a:t>
            </a:r>
          </a:p>
          <a:p>
            <a:pPr marL="285750" indent="-285750" algn="just">
              <a:buFont typeface="Arial" panose="020B0604020202020204" pitchFamily="34" charset="0"/>
              <a:buChar char="•"/>
            </a:pPr>
            <a:endParaRPr lang="pt-BR" u="sng" dirty="0">
              <a:effectLst>
                <a:outerShdw blurRad="38100" dist="38100" dir="2700000" algn="tl">
                  <a:srgbClr val="000000">
                    <a:alpha val="43137"/>
                  </a:srgbClr>
                </a:outerShdw>
              </a:effectLst>
              <a:cs typeface="Traditional Arabic" panose="020F0502020204030204" pitchFamily="18" charset="-78"/>
            </a:endParaRPr>
          </a:p>
          <a:p>
            <a:pPr marL="285750" indent="-285750" algn="just">
              <a:buFont typeface="Arial" panose="020B0604020202020204" pitchFamily="34" charset="0"/>
              <a:buChar char="•"/>
            </a:pPr>
            <a:r>
              <a:rPr lang="pt-BR" u="sng" dirty="0">
                <a:effectLst>
                  <a:outerShdw blurRad="38100" dist="38100" dir="2700000" algn="tl">
                    <a:srgbClr val="000000">
                      <a:alpha val="43137"/>
                    </a:srgbClr>
                  </a:outerShdw>
                </a:effectLst>
                <a:cs typeface="Traditional Arabic" panose="020F0502020204030204" pitchFamily="18" charset="-78"/>
              </a:rPr>
              <a:t>SEGUNDO SUPUESTO TOMANDO EL VALOR UMA VIGENTE A LA FECHA DEL DICTADO DE RESOLUCIÓN</a:t>
            </a:r>
            <a:r>
              <a:rPr lang="pt-BR" dirty="0">
                <a:cs typeface="Traditional Arabic" panose="020F0502020204030204" pitchFamily="18" charset="-78"/>
              </a:rPr>
              <a:t>:</a:t>
            </a:r>
          </a:p>
          <a:p>
            <a:pPr algn="just"/>
            <a:r>
              <a:rPr lang="pt-BR" dirty="0">
                <a:cs typeface="Traditional Arabic" panose="020F0502020204030204" pitchFamily="18" charset="-78"/>
              </a:rPr>
              <a:t>Valor UMA $ 9.811 conforme </a:t>
            </a:r>
            <a:r>
              <a:rPr lang="es-AR" sz="1800" kern="100" dirty="0">
                <a:effectLst/>
                <a:ea typeface="Calibri" panose="020F0502020204030204" pitchFamily="34" charset="0"/>
                <a:cs typeface="Traditional Arabic" panose="020F0502020204030204" pitchFamily="18" charset="-78"/>
              </a:rPr>
              <a:t>Acordada 25/22 </a:t>
            </a:r>
          </a:p>
          <a:p>
            <a:pPr algn="just"/>
            <a:r>
              <a:rPr lang="pt-BR" dirty="0">
                <a:cs typeface="Traditional Arabic" panose="020F0502020204030204" pitchFamily="18" charset="-78"/>
              </a:rPr>
              <a:t>Monto $ 529.199,72 dividido valor UMA $ 9.811 = BASE REGULATORIA 53,93 UMA, utilizando </a:t>
            </a:r>
            <a:r>
              <a:rPr lang="pt-BR" dirty="0" err="1">
                <a:cs typeface="Traditional Arabic" panose="020F0502020204030204" pitchFamily="18" charset="-78"/>
              </a:rPr>
              <a:t>la</a:t>
            </a:r>
            <a:r>
              <a:rPr lang="pt-BR" dirty="0">
                <a:cs typeface="Traditional Arabic" panose="020F0502020204030204" pitchFamily="18" charset="-78"/>
              </a:rPr>
              <a:t> metodologia “Sago” </a:t>
            </a:r>
            <a:r>
              <a:rPr lang="pt-BR" dirty="0" err="1">
                <a:cs typeface="Traditional Arabic" panose="020F0502020204030204" pitchFamily="18" charset="-78"/>
              </a:rPr>
              <a:t>respetando</a:t>
            </a:r>
            <a:r>
              <a:rPr lang="pt-BR" dirty="0">
                <a:cs typeface="Traditional Arabic" panose="020F0502020204030204" pitchFamily="18" charset="-78"/>
              </a:rPr>
              <a:t> </a:t>
            </a:r>
            <a:r>
              <a:rPr lang="pt-BR" dirty="0" err="1">
                <a:cs typeface="Traditional Arabic" panose="020F0502020204030204" pitchFamily="18" charset="-78"/>
              </a:rPr>
              <a:t>los</a:t>
            </a:r>
            <a:r>
              <a:rPr lang="pt-BR" dirty="0">
                <a:cs typeface="Traditional Arabic" panose="020F0502020204030204" pitchFamily="18" charset="-78"/>
              </a:rPr>
              <a:t> mínimos </a:t>
            </a:r>
            <a:r>
              <a:rPr lang="pt-BR" dirty="0" err="1">
                <a:cs typeface="Traditional Arabic" panose="020F0502020204030204" pitchFamily="18" charset="-78"/>
              </a:rPr>
              <a:t>legales</a:t>
            </a:r>
            <a:r>
              <a:rPr lang="pt-BR" dirty="0">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los</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honorarios</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se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regulan</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en</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la</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a:t>
            </a:r>
            <a:r>
              <a:rPr lang="pt-BR" dirty="0" err="1">
                <a:solidFill>
                  <a:schemeClr val="accent5"/>
                </a:solidFill>
                <a:effectLst>
                  <a:outerShdw blurRad="38100" dist="38100" dir="2700000" algn="tl">
                    <a:srgbClr val="000000">
                      <a:alpha val="43137"/>
                    </a:srgbClr>
                  </a:outerShdw>
                </a:effectLst>
                <a:cs typeface="Traditional Arabic" panose="020F0502020204030204" pitchFamily="18" charset="-78"/>
              </a:rPr>
              <a:t>cantidad</a:t>
            </a:r>
            <a:r>
              <a:rPr lang="pt-BR" dirty="0">
                <a:solidFill>
                  <a:schemeClr val="accent5"/>
                </a:solidFill>
                <a:effectLst>
                  <a:outerShdw blurRad="38100" dist="38100" dir="2700000" algn="tl">
                    <a:srgbClr val="000000">
                      <a:alpha val="43137"/>
                    </a:srgbClr>
                  </a:outerShdw>
                </a:effectLst>
                <a:cs typeface="Traditional Arabic" panose="020F0502020204030204" pitchFamily="18" charset="-78"/>
              </a:rPr>
              <a:t> de 5,91 UMA</a:t>
            </a:r>
            <a:r>
              <a:rPr lang="pt-BR" dirty="0">
                <a:cs typeface="Traditional Arabic" panose="020F0502020204030204" pitchFamily="18" charset="-78"/>
              </a:rPr>
              <a:t>.</a:t>
            </a:r>
            <a:endParaRPr lang="es-AR" dirty="0">
              <a:cs typeface="Traditional Arabic" panose="020F0502020204030204" pitchFamily="18" charset="-78"/>
            </a:endParaRPr>
          </a:p>
        </p:txBody>
      </p:sp>
    </p:spTree>
    <p:extLst>
      <p:ext uri="{BB962C8B-B14F-4D97-AF65-F5344CB8AC3E}">
        <p14:creationId xmlns:p14="http://schemas.microsoft.com/office/powerpoint/2010/main" val="1069927797"/>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116</TotalTime>
  <Words>522</Words>
  <Application>Microsoft Office PowerPoint</Application>
  <PresentationFormat>Personalizado</PresentationFormat>
  <Paragraphs>44</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Faceta</vt:lpstr>
      <vt:lpstr>CASO ALDANA</vt:lpstr>
      <vt:lpstr>Presentación de PowerPoint</vt:lpstr>
      <vt:lpstr>Presentación de PowerPoint</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CASO ALDANA</dc:title>
  <dc:creator>Valentin Tolosa</dc:creator>
  <cp:lastModifiedBy>valen</cp:lastModifiedBy>
  <cp:revision>2</cp:revision>
  <dcterms:created xsi:type="dcterms:W3CDTF">2024-04-20T14:29:08Z</dcterms:created>
  <dcterms:modified xsi:type="dcterms:W3CDTF">2024-04-22T15:15:21Z</dcterms:modified>
</cp:coreProperties>
</file>