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 id="261" r:id="rId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r_v15@yahoo.com.ar" initials="" lastIdx="1" clrIdx="0">
    <p:extLst>
      <p:ext uri="{19B8F6BF-5375-455C-9EA6-DF929625EA0E}">
        <p15:presenceInfo xmlns="" xmlns:p15="http://schemas.microsoft.com/office/powerpoint/2012/main" userId="136e18c4fa41c05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Grid="0">
      <p:cViewPr>
        <p:scale>
          <a:sx n="75" d="100"/>
          <a:sy n="75" d="100"/>
        </p:scale>
        <p:origin x="-50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4-04-15T13:31:51.863" idx="1">
    <p:pos x="10" y="10"/>
    <p:text/>
    <p:extLst>
      <p:ext uri="{C676402C-5697-4E1C-873F-D02D1690AC5C}">
        <p15:threadingInfo xmlns="" xmlns:p15="http://schemas.microsoft.com/office/powerpoint/2012/main" timeZoneBias="1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F593C6D-3D24-B1EE-6E29-67E664FBABBF}"/>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p>
        </p:txBody>
      </p:sp>
      <p:sp>
        <p:nvSpPr>
          <p:cNvPr id="3" name="Subtítulo 2">
            <a:extLst>
              <a:ext uri="{FF2B5EF4-FFF2-40B4-BE49-F238E27FC236}">
                <a16:creationId xmlns="" xmlns:a16="http://schemas.microsoft.com/office/drawing/2014/main" id="{B5378524-2436-D3D5-D13C-8C661A59CB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p>
        </p:txBody>
      </p:sp>
      <p:sp>
        <p:nvSpPr>
          <p:cNvPr id="4" name="Marcador de fecha 3">
            <a:extLst>
              <a:ext uri="{FF2B5EF4-FFF2-40B4-BE49-F238E27FC236}">
                <a16:creationId xmlns="" xmlns:a16="http://schemas.microsoft.com/office/drawing/2014/main" id="{2EFD2346-47AC-2AD4-5A53-FE01B0DAC5B8}"/>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5" name="Marcador de pie de página 4">
            <a:extLst>
              <a:ext uri="{FF2B5EF4-FFF2-40B4-BE49-F238E27FC236}">
                <a16:creationId xmlns="" xmlns:a16="http://schemas.microsoft.com/office/drawing/2014/main" id="{7FF52FB7-08A7-7C86-1B46-FBDA0B6F675D}"/>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13F2A960-91CE-48D4-B7A4-BF683FDF1C70}"/>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2947503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240A978-0794-F38E-E566-16C423AB26AE}"/>
              </a:ext>
            </a:extLst>
          </p:cNvPr>
          <p:cNvSpPr>
            <a:spLocks noGrp="1"/>
          </p:cNvSpPr>
          <p:nvPr>
            <p:ph type="title"/>
          </p:nvPr>
        </p:nvSpPr>
        <p:spPr/>
        <p:txBody>
          <a:bodyPr/>
          <a:lstStyle/>
          <a:p>
            <a:r>
              <a:rPr lang="es-MX"/>
              <a:t>Haz clic para modificar el estilo de título del patrón</a:t>
            </a:r>
          </a:p>
        </p:txBody>
      </p:sp>
      <p:sp>
        <p:nvSpPr>
          <p:cNvPr id="3" name="Marcador de texto vertical 2">
            <a:extLst>
              <a:ext uri="{FF2B5EF4-FFF2-40B4-BE49-F238E27FC236}">
                <a16:creationId xmlns="" xmlns:a16="http://schemas.microsoft.com/office/drawing/2014/main" id="{295D7F7A-4BE7-6ACF-307A-20A531B9F384}"/>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613834EC-D55D-5773-6320-0A21017EF332}"/>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5" name="Marcador de pie de página 4">
            <a:extLst>
              <a:ext uri="{FF2B5EF4-FFF2-40B4-BE49-F238E27FC236}">
                <a16:creationId xmlns="" xmlns:a16="http://schemas.microsoft.com/office/drawing/2014/main" id="{B6C041EF-1ADA-D3F3-914B-A5C43A12477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B5CFCAC9-80E3-1233-7F9E-DC17BED682B5}"/>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3665096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9EF8445F-D8EE-E7A6-8A63-8C029F2AA41F}"/>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p>
        </p:txBody>
      </p:sp>
      <p:sp>
        <p:nvSpPr>
          <p:cNvPr id="3" name="Marcador de texto vertical 2">
            <a:extLst>
              <a:ext uri="{FF2B5EF4-FFF2-40B4-BE49-F238E27FC236}">
                <a16:creationId xmlns="" xmlns:a16="http://schemas.microsoft.com/office/drawing/2014/main" id="{BB4BFD64-7884-B355-0FA4-263B993DB1BB}"/>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BCF9AAC6-8D98-CC0E-A88D-825447C355A9}"/>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5" name="Marcador de pie de página 4">
            <a:extLst>
              <a:ext uri="{FF2B5EF4-FFF2-40B4-BE49-F238E27FC236}">
                <a16:creationId xmlns="" xmlns:a16="http://schemas.microsoft.com/office/drawing/2014/main" id="{FC5FB0AB-23E8-649F-406D-C99CBF5C461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682EE2CF-BCB1-0FF8-D75B-CC55C19D1ECA}"/>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3146511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E4E8B04-9E01-D314-9F50-F9FC4D923885}"/>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 xmlns:a16="http://schemas.microsoft.com/office/drawing/2014/main" id="{6FAFB999-7060-88D5-92DC-7CBE44225385}"/>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728A2AA8-5149-78CF-AFBC-72237C4DEDDD}"/>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5" name="Marcador de pie de página 4">
            <a:extLst>
              <a:ext uri="{FF2B5EF4-FFF2-40B4-BE49-F238E27FC236}">
                <a16:creationId xmlns="" xmlns:a16="http://schemas.microsoft.com/office/drawing/2014/main" id="{455AE3D3-D812-34B1-0C83-DAEC0923596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60E0A94B-47D4-8E95-3894-8B13E79029DD}"/>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558613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34072B5-3106-B9AC-9215-8D4149722A9D}"/>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p>
        </p:txBody>
      </p:sp>
      <p:sp>
        <p:nvSpPr>
          <p:cNvPr id="3" name="Marcador de texto 2">
            <a:extLst>
              <a:ext uri="{FF2B5EF4-FFF2-40B4-BE49-F238E27FC236}">
                <a16:creationId xmlns="" xmlns:a16="http://schemas.microsoft.com/office/drawing/2014/main" id="{450D7C5D-473E-ACD4-416E-78472750CD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 xmlns:a16="http://schemas.microsoft.com/office/drawing/2014/main" id="{A5A7A2CA-56E5-43B6-7B9B-241058EAA6CD}"/>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5" name="Marcador de pie de página 4">
            <a:extLst>
              <a:ext uri="{FF2B5EF4-FFF2-40B4-BE49-F238E27FC236}">
                <a16:creationId xmlns="" xmlns:a16="http://schemas.microsoft.com/office/drawing/2014/main" id="{E06545BB-3CBD-529B-0923-E490BCFB8C0D}"/>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09762AB1-C0CE-340D-9B84-5C8B0FC78644}"/>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1854437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140F183-861A-877D-5B14-503371D5C85C}"/>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 xmlns:a16="http://schemas.microsoft.com/office/drawing/2014/main" id="{E4BDC927-5F32-5E08-7A4D-1B9AF8E04CD5}"/>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contenido 3">
            <a:extLst>
              <a:ext uri="{FF2B5EF4-FFF2-40B4-BE49-F238E27FC236}">
                <a16:creationId xmlns="" xmlns:a16="http://schemas.microsoft.com/office/drawing/2014/main" id="{016BA30B-17BE-A1D8-90F4-292F20402E84}"/>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fecha 4">
            <a:extLst>
              <a:ext uri="{FF2B5EF4-FFF2-40B4-BE49-F238E27FC236}">
                <a16:creationId xmlns="" xmlns:a16="http://schemas.microsoft.com/office/drawing/2014/main" id="{0E2A0FB1-788D-0343-F67C-6C8CA1B86F07}"/>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6" name="Marcador de pie de página 5">
            <a:extLst>
              <a:ext uri="{FF2B5EF4-FFF2-40B4-BE49-F238E27FC236}">
                <a16:creationId xmlns="" xmlns:a16="http://schemas.microsoft.com/office/drawing/2014/main" id="{2FFF7904-1437-A5AE-464D-4A919C6AFBFB}"/>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9CEC708D-0F00-617A-15C1-2E5FE3107285}"/>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102648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3AD98E0-0B54-3979-DFA4-9198C815E81A}"/>
              </a:ext>
            </a:extLst>
          </p:cNvPr>
          <p:cNvSpPr>
            <a:spLocks noGrp="1"/>
          </p:cNvSpPr>
          <p:nvPr>
            <p:ph type="title"/>
          </p:nvPr>
        </p:nvSpPr>
        <p:spPr>
          <a:xfrm>
            <a:off x="839788" y="365125"/>
            <a:ext cx="10515600" cy="1325563"/>
          </a:xfrm>
        </p:spPr>
        <p:txBody>
          <a:bodyPr/>
          <a:lstStyle/>
          <a:p>
            <a:r>
              <a:rPr lang="es-MX"/>
              <a:t>Haz clic para modificar el estilo de título del patrón</a:t>
            </a:r>
          </a:p>
        </p:txBody>
      </p:sp>
      <p:sp>
        <p:nvSpPr>
          <p:cNvPr id="3" name="Marcador de texto 2">
            <a:extLst>
              <a:ext uri="{FF2B5EF4-FFF2-40B4-BE49-F238E27FC236}">
                <a16:creationId xmlns="" xmlns:a16="http://schemas.microsoft.com/office/drawing/2014/main" id="{4A3BB67F-992F-FDFC-C5C5-BF2331EBE4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 xmlns:a16="http://schemas.microsoft.com/office/drawing/2014/main" id="{C2F4EC74-CA66-B82B-50A6-9B4281F09002}"/>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texto 4">
            <a:extLst>
              <a:ext uri="{FF2B5EF4-FFF2-40B4-BE49-F238E27FC236}">
                <a16:creationId xmlns="" xmlns:a16="http://schemas.microsoft.com/office/drawing/2014/main" id="{A6CD6EA2-920D-CC20-57D8-EA444BD203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 xmlns:a16="http://schemas.microsoft.com/office/drawing/2014/main" id="{575F8B45-E049-AE27-2074-454C88FE2B90}"/>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7" name="Marcador de fecha 6">
            <a:extLst>
              <a:ext uri="{FF2B5EF4-FFF2-40B4-BE49-F238E27FC236}">
                <a16:creationId xmlns="" xmlns:a16="http://schemas.microsoft.com/office/drawing/2014/main" id="{47B18C92-81AF-A972-8725-2CAC00E6BEFE}"/>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8" name="Marcador de pie de página 7">
            <a:extLst>
              <a:ext uri="{FF2B5EF4-FFF2-40B4-BE49-F238E27FC236}">
                <a16:creationId xmlns="" xmlns:a16="http://schemas.microsoft.com/office/drawing/2014/main" id="{59FEFE1A-05EE-CBC3-F68D-4C251765D867}"/>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 xmlns:a16="http://schemas.microsoft.com/office/drawing/2014/main" id="{2FFE8086-BD78-2578-0C10-9278486F7BB3}"/>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2271261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EDB73B2-EFC0-5B34-7B19-28C01D20CB7C}"/>
              </a:ext>
            </a:extLst>
          </p:cNvPr>
          <p:cNvSpPr>
            <a:spLocks noGrp="1"/>
          </p:cNvSpPr>
          <p:nvPr>
            <p:ph type="title"/>
          </p:nvPr>
        </p:nvSpPr>
        <p:spPr/>
        <p:txBody>
          <a:bodyPr/>
          <a:lstStyle/>
          <a:p>
            <a:r>
              <a:rPr lang="es-MX"/>
              <a:t>Haz clic para modificar el estilo de título del patrón</a:t>
            </a:r>
          </a:p>
        </p:txBody>
      </p:sp>
      <p:sp>
        <p:nvSpPr>
          <p:cNvPr id="3" name="Marcador de fecha 2">
            <a:extLst>
              <a:ext uri="{FF2B5EF4-FFF2-40B4-BE49-F238E27FC236}">
                <a16:creationId xmlns="" xmlns:a16="http://schemas.microsoft.com/office/drawing/2014/main" id="{D0E5ADD0-83DE-3F48-2CF7-F0A2B00BA15C}"/>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4" name="Marcador de pie de página 3">
            <a:extLst>
              <a:ext uri="{FF2B5EF4-FFF2-40B4-BE49-F238E27FC236}">
                <a16:creationId xmlns="" xmlns:a16="http://schemas.microsoft.com/office/drawing/2014/main" id="{BAFD580B-9588-6CBD-F08E-07937B64BB00}"/>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 xmlns:a16="http://schemas.microsoft.com/office/drawing/2014/main" id="{6A0810CF-7D6F-9FB7-A6F6-5CA4A354F5D6}"/>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273056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 xmlns:a16="http://schemas.microsoft.com/office/drawing/2014/main" id="{F26DEC3A-64E2-E1AC-5A1F-2E6A5E7135A5}"/>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3" name="Marcador de pie de página 2">
            <a:extLst>
              <a:ext uri="{FF2B5EF4-FFF2-40B4-BE49-F238E27FC236}">
                <a16:creationId xmlns="" xmlns:a16="http://schemas.microsoft.com/office/drawing/2014/main" id="{9B5DB2FA-329F-0E33-5ADA-2AF8F8AF8C1D}"/>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 xmlns:a16="http://schemas.microsoft.com/office/drawing/2014/main" id="{46764D7E-7998-17B3-9F32-C2D5CB64C1EC}"/>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4233077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0D1CDC5-DCD0-62A3-F0BC-689886EB0BF7}"/>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p>
        </p:txBody>
      </p:sp>
      <p:sp>
        <p:nvSpPr>
          <p:cNvPr id="3" name="Marcador de contenido 2">
            <a:extLst>
              <a:ext uri="{FF2B5EF4-FFF2-40B4-BE49-F238E27FC236}">
                <a16:creationId xmlns="" xmlns:a16="http://schemas.microsoft.com/office/drawing/2014/main" id="{DD72C935-0545-04EB-B251-92BB10D171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texto 3">
            <a:extLst>
              <a:ext uri="{FF2B5EF4-FFF2-40B4-BE49-F238E27FC236}">
                <a16:creationId xmlns="" xmlns:a16="http://schemas.microsoft.com/office/drawing/2014/main" id="{1DFDBE07-43BF-6821-41C9-D801CCF28B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 xmlns:a16="http://schemas.microsoft.com/office/drawing/2014/main" id="{A58B34D9-C02D-C6AE-B35F-E075466CA2BF}"/>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6" name="Marcador de pie de página 5">
            <a:extLst>
              <a:ext uri="{FF2B5EF4-FFF2-40B4-BE49-F238E27FC236}">
                <a16:creationId xmlns="" xmlns:a16="http://schemas.microsoft.com/office/drawing/2014/main" id="{B9425924-89CE-FDEC-E8AC-25779CB67FFE}"/>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313CBA8D-2092-19AB-BAC6-9F23D0F88E68}"/>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2905623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B4C95F3-7776-4C0E-EC58-09BEF3A18D87}"/>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p>
        </p:txBody>
      </p:sp>
      <p:sp>
        <p:nvSpPr>
          <p:cNvPr id="3" name="Marcador de posición de imagen 2">
            <a:extLst>
              <a:ext uri="{FF2B5EF4-FFF2-40B4-BE49-F238E27FC236}">
                <a16:creationId xmlns="" xmlns:a16="http://schemas.microsoft.com/office/drawing/2014/main" id="{A4C0AD52-8FF4-3064-9B74-BF41564044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 xmlns:a16="http://schemas.microsoft.com/office/drawing/2014/main" id="{D608731E-7F27-E278-44BD-CCAD96BC95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 xmlns:a16="http://schemas.microsoft.com/office/drawing/2014/main" id="{1302BF0D-411E-1B6B-6E20-0A6B8BD0725C}"/>
              </a:ext>
            </a:extLst>
          </p:cNvPr>
          <p:cNvSpPr>
            <a:spLocks noGrp="1"/>
          </p:cNvSpPr>
          <p:nvPr>
            <p:ph type="dt" sz="half" idx="10"/>
          </p:nvPr>
        </p:nvSpPr>
        <p:spPr/>
        <p:txBody>
          <a:bodyPr/>
          <a:lstStyle/>
          <a:p>
            <a:fld id="{8126C2BA-3577-4C9D-9B0E-E9E126F2A9C3}" type="datetimeFigureOut">
              <a:rPr lang="es-MX" smtClean="0"/>
              <a:t>17/04/2024</a:t>
            </a:fld>
            <a:endParaRPr lang="es-MX"/>
          </a:p>
        </p:txBody>
      </p:sp>
      <p:sp>
        <p:nvSpPr>
          <p:cNvPr id="6" name="Marcador de pie de página 5">
            <a:extLst>
              <a:ext uri="{FF2B5EF4-FFF2-40B4-BE49-F238E27FC236}">
                <a16:creationId xmlns="" xmlns:a16="http://schemas.microsoft.com/office/drawing/2014/main" id="{7D6B063A-EAF8-6486-108F-3AECD19B0D6D}"/>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B32E438D-801A-BFCF-8071-73A304E278B8}"/>
              </a:ext>
            </a:extLst>
          </p:cNvPr>
          <p:cNvSpPr>
            <a:spLocks noGrp="1"/>
          </p:cNvSpPr>
          <p:nvPr>
            <p:ph type="sldNum" sz="quarter" idx="12"/>
          </p:nvPr>
        </p:nvSpPr>
        <p:spPr/>
        <p:txBody>
          <a:bodyPr/>
          <a:lstStyle/>
          <a:p>
            <a:fld id="{CE1DFABE-E2F7-452A-A709-D513C6041ACA}" type="slidenum">
              <a:rPr lang="es-MX" smtClean="0"/>
              <a:t>‹Nº›</a:t>
            </a:fld>
            <a:endParaRPr lang="es-MX"/>
          </a:p>
        </p:txBody>
      </p:sp>
    </p:spTree>
    <p:extLst>
      <p:ext uri="{BB962C8B-B14F-4D97-AF65-F5344CB8AC3E}">
        <p14:creationId xmlns:p14="http://schemas.microsoft.com/office/powerpoint/2010/main" val="1625893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 xmlns:a16="http://schemas.microsoft.com/office/drawing/2014/main" id="{808D5EEC-EA52-0E15-17D3-FA2D5C1DF5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p>
        </p:txBody>
      </p:sp>
      <p:sp>
        <p:nvSpPr>
          <p:cNvPr id="3" name="Marcador de texto 2">
            <a:extLst>
              <a:ext uri="{FF2B5EF4-FFF2-40B4-BE49-F238E27FC236}">
                <a16:creationId xmlns="" xmlns:a16="http://schemas.microsoft.com/office/drawing/2014/main" id="{A3732E50-EC5E-121C-042B-4534D4EE68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0D5D9AD5-20AD-93B5-2C3C-F33F92DFE3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26C2BA-3577-4C9D-9B0E-E9E126F2A9C3}" type="datetimeFigureOut">
              <a:rPr lang="es-MX" smtClean="0"/>
              <a:t>17/04/2024</a:t>
            </a:fld>
            <a:endParaRPr lang="es-MX"/>
          </a:p>
        </p:txBody>
      </p:sp>
      <p:sp>
        <p:nvSpPr>
          <p:cNvPr id="5" name="Marcador de pie de página 4">
            <a:extLst>
              <a:ext uri="{FF2B5EF4-FFF2-40B4-BE49-F238E27FC236}">
                <a16:creationId xmlns="" xmlns:a16="http://schemas.microsoft.com/office/drawing/2014/main" id="{A64E30A8-EBD6-4002-F092-E25CC58CEB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 xmlns:a16="http://schemas.microsoft.com/office/drawing/2014/main" id="{AA7815B5-E292-62D6-F139-A2E54BC865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1DFABE-E2F7-452A-A709-D513C6041ACA}" type="slidenum">
              <a:rPr lang="es-MX" smtClean="0"/>
              <a:t>‹Nº›</a:t>
            </a:fld>
            <a:endParaRPr lang="es-MX"/>
          </a:p>
        </p:txBody>
      </p:sp>
    </p:spTree>
    <p:extLst>
      <p:ext uri="{BB962C8B-B14F-4D97-AF65-F5344CB8AC3E}">
        <p14:creationId xmlns:p14="http://schemas.microsoft.com/office/powerpoint/2010/main" val="16470475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7F5C0F1-5F8E-44AE-B642-B670EEE42512}"/>
              </a:ext>
            </a:extLst>
          </p:cNvPr>
          <p:cNvSpPr>
            <a:spLocks noGrp="1"/>
          </p:cNvSpPr>
          <p:nvPr>
            <p:ph type="ctrTitle"/>
          </p:nvPr>
        </p:nvSpPr>
        <p:spPr/>
        <p:txBody>
          <a:bodyPr>
            <a:normAutofit/>
          </a:bodyPr>
          <a:lstStyle/>
          <a:p>
            <a:r>
              <a:rPr lang="es-AR" u="sng" dirty="0" smtClean="0"/>
              <a:t>Mínimo legal honorarios regulados por ley 27.423</a:t>
            </a:r>
            <a:endParaRPr lang="es-AR" u="sng" dirty="0"/>
          </a:p>
        </p:txBody>
      </p:sp>
      <p:sp>
        <p:nvSpPr>
          <p:cNvPr id="3" name="Subtítulo 2">
            <a:extLst>
              <a:ext uri="{FF2B5EF4-FFF2-40B4-BE49-F238E27FC236}">
                <a16:creationId xmlns="" xmlns:a16="http://schemas.microsoft.com/office/drawing/2014/main" id="{F603D806-695E-6F3E-3DC7-24E7D95F2942}"/>
              </a:ext>
            </a:extLst>
          </p:cNvPr>
          <p:cNvSpPr>
            <a:spLocks noGrp="1"/>
          </p:cNvSpPr>
          <p:nvPr>
            <p:ph type="subTitle" idx="1"/>
          </p:nvPr>
        </p:nvSpPr>
        <p:spPr>
          <a:xfrm>
            <a:off x="1524000" y="4483510"/>
            <a:ext cx="9144000" cy="1506126"/>
          </a:xfrm>
        </p:spPr>
        <p:txBody>
          <a:bodyPr>
            <a:normAutofit/>
          </a:bodyPr>
          <a:lstStyle/>
          <a:p>
            <a:r>
              <a:rPr lang="es-AR" sz="3500" dirty="0"/>
              <a:t>Aplicación del precedente </a:t>
            </a:r>
            <a:r>
              <a:rPr lang="es-AR" sz="3500" dirty="0" smtClean="0"/>
              <a:t>SAGO</a:t>
            </a:r>
            <a:endParaRPr lang="es-MX" sz="3000" dirty="0"/>
          </a:p>
        </p:txBody>
      </p:sp>
    </p:spTree>
    <p:extLst>
      <p:ext uri="{BB962C8B-B14F-4D97-AF65-F5344CB8AC3E}">
        <p14:creationId xmlns:p14="http://schemas.microsoft.com/office/powerpoint/2010/main" val="34622148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1FE62E2-E9BD-8DC4-652C-A9BDAE067CF8}"/>
              </a:ext>
            </a:extLst>
          </p:cNvPr>
          <p:cNvSpPr>
            <a:spLocks noGrp="1"/>
          </p:cNvSpPr>
          <p:nvPr>
            <p:ph type="title"/>
          </p:nvPr>
        </p:nvSpPr>
        <p:spPr/>
        <p:txBody>
          <a:bodyPr>
            <a:normAutofit/>
          </a:bodyPr>
          <a:lstStyle/>
          <a:p>
            <a:pPr algn="ctr"/>
            <a:r>
              <a:rPr lang="es-AR" sz="3200" b="1" u="sng" dirty="0" smtClean="0">
                <a:solidFill>
                  <a:srgbClr val="FF0000"/>
                </a:solidFill>
              </a:rPr>
              <a:t>PRIMER PASO. DETERMINAR LA BASE REGULATORIA</a:t>
            </a:r>
            <a:endParaRPr lang="es-MX" sz="3200" b="1" dirty="0">
              <a:solidFill>
                <a:srgbClr val="7030A0"/>
              </a:solidFill>
            </a:endParaRPr>
          </a:p>
        </p:txBody>
      </p:sp>
      <p:sp>
        <p:nvSpPr>
          <p:cNvPr id="3" name="Marcador de contenido 2">
            <a:extLst>
              <a:ext uri="{FF2B5EF4-FFF2-40B4-BE49-F238E27FC236}">
                <a16:creationId xmlns="" xmlns:a16="http://schemas.microsoft.com/office/drawing/2014/main" id="{647A8B41-2BF8-0BF4-77CE-8F635CFC95B1}"/>
              </a:ext>
            </a:extLst>
          </p:cNvPr>
          <p:cNvSpPr>
            <a:spLocks noGrp="1"/>
          </p:cNvSpPr>
          <p:nvPr>
            <p:ph idx="1"/>
          </p:nvPr>
        </p:nvSpPr>
        <p:spPr>
          <a:xfrm>
            <a:off x="838200" y="1927123"/>
            <a:ext cx="10515600" cy="4404851"/>
          </a:xfrm>
        </p:spPr>
        <p:txBody>
          <a:bodyPr>
            <a:normAutofit/>
          </a:bodyPr>
          <a:lstStyle/>
          <a:p>
            <a:pPr algn="just"/>
            <a:r>
              <a:rPr lang="es-AR" dirty="0" smtClean="0"/>
              <a:t>Se toma el monto aprobado en concepto de capital e intereses, en el caso $ 5.356.960,78.</a:t>
            </a:r>
            <a:endParaRPr lang="es-AR" dirty="0"/>
          </a:p>
          <a:p>
            <a:pPr algn="just"/>
            <a:endParaRPr lang="es-AR" dirty="0"/>
          </a:p>
          <a:p>
            <a:pPr algn="just"/>
            <a:r>
              <a:rPr lang="es-AR" dirty="0" smtClean="0"/>
              <a:t>Ese monto </a:t>
            </a:r>
            <a:r>
              <a:rPr lang="es-AR" dirty="0"/>
              <a:t>se divide por el valor </a:t>
            </a:r>
            <a:r>
              <a:rPr lang="es-AR" dirty="0" smtClean="0"/>
              <a:t>de la UMA vigente a </a:t>
            </a:r>
            <a:r>
              <a:rPr lang="es-AR" dirty="0"/>
              <a:t>la fecha de cierre de la liquidación </a:t>
            </a:r>
            <a:r>
              <a:rPr lang="es-AR" dirty="0" smtClean="0"/>
              <a:t>(en el caso $ 4.567</a:t>
            </a:r>
            <a:r>
              <a:rPr lang="es-AR" dirty="0"/>
              <a:t>).</a:t>
            </a:r>
          </a:p>
          <a:p>
            <a:pPr algn="just"/>
            <a:endParaRPr lang="es-AR" dirty="0"/>
          </a:p>
          <a:p>
            <a:pPr algn="just"/>
            <a:r>
              <a:rPr lang="es-AR" dirty="0" smtClean="0">
                <a:solidFill>
                  <a:srgbClr val="FF0000"/>
                </a:solidFill>
              </a:rPr>
              <a:t>MONTO APROBADO / VALOR UMA VIGENTE A CIERRE LIQUIDACION = BASE REGULATORIA </a:t>
            </a:r>
            <a:r>
              <a:rPr lang="es-AR" dirty="0" smtClean="0"/>
              <a:t>(en el caso $ 5.356.960,78 / $ 4.567 = 1.172,97 </a:t>
            </a:r>
            <a:r>
              <a:rPr lang="es-AR" dirty="0"/>
              <a:t>UMA.</a:t>
            </a:r>
            <a:endParaRPr lang="es-MX" dirty="0"/>
          </a:p>
        </p:txBody>
      </p:sp>
    </p:spTree>
    <p:extLst>
      <p:ext uri="{BB962C8B-B14F-4D97-AF65-F5344CB8AC3E}">
        <p14:creationId xmlns:p14="http://schemas.microsoft.com/office/powerpoint/2010/main" val="5624211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B3F1A62-F070-94E1-B216-274B9A8CCBE0}"/>
              </a:ext>
            </a:extLst>
          </p:cNvPr>
          <p:cNvSpPr>
            <a:spLocks noGrp="1"/>
          </p:cNvSpPr>
          <p:nvPr>
            <p:ph type="title"/>
          </p:nvPr>
        </p:nvSpPr>
        <p:spPr>
          <a:xfrm>
            <a:off x="838200" y="172721"/>
            <a:ext cx="10515600" cy="1198879"/>
          </a:xfrm>
        </p:spPr>
        <p:txBody>
          <a:bodyPr>
            <a:normAutofit/>
          </a:bodyPr>
          <a:lstStyle/>
          <a:p>
            <a:pPr algn="ctr"/>
            <a:r>
              <a:rPr lang="es-AR" sz="3200" b="1" u="sng" dirty="0" smtClean="0">
                <a:solidFill>
                  <a:srgbClr val="FF0000"/>
                </a:solidFill>
              </a:rPr>
              <a:t>SEGUNDO PASO. ART. 21 LEY 27.423</a:t>
            </a:r>
            <a:r>
              <a:rPr lang="es-AR" sz="3200" b="1" dirty="0">
                <a:solidFill>
                  <a:srgbClr val="FF0000"/>
                </a:solidFill>
              </a:rPr>
              <a:t/>
            </a:r>
            <a:br>
              <a:rPr lang="es-AR" sz="3200" b="1" dirty="0">
                <a:solidFill>
                  <a:srgbClr val="FF0000"/>
                </a:solidFill>
              </a:rPr>
            </a:br>
            <a:r>
              <a:rPr lang="es-AR" sz="3200" b="1" dirty="0">
                <a:solidFill>
                  <a:srgbClr val="FF0000"/>
                </a:solidFill>
              </a:rPr>
              <a:t>Identificar la escala a la que pertenece</a:t>
            </a:r>
            <a:endParaRPr lang="es-MX" sz="3200" b="1" dirty="0">
              <a:solidFill>
                <a:srgbClr val="FF0000"/>
              </a:solidFill>
            </a:endParaRPr>
          </a:p>
        </p:txBody>
      </p:sp>
      <p:graphicFrame>
        <p:nvGraphicFramePr>
          <p:cNvPr id="4" name="Marcador de contenido 3">
            <a:extLst>
              <a:ext uri="{FF2B5EF4-FFF2-40B4-BE49-F238E27FC236}">
                <a16:creationId xmlns="" xmlns:a16="http://schemas.microsoft.com/office/drawing/2014/main" id="{BFD7EABB-FD9C-B4DB-DC8F-B912EC1C1D80}"/>
              </a:ext>
            </a:extLst>
          </p:cNvPr>
          <p:cNvGraphicFramePr>
            <a:graphicFrameLocks noGrp="1"/>
          </p:cNvGraphicFramePr>
          <p:nvPr>
            <p:ph idx="4294967295"/>
            <p:extLst>
              <p:ext uri="{D42A27DB-BD31-4B8C-83A1-F6EECF244321}">
                <p14:modId xmlns:p14="http://schemas.microsoft.com/office/powerpoint/2010/main" val="1678157875"/>
              </p:ext>
            </p:extLst>
          </p:nvPr>
        </p:nvGraphicFramePr>
        <p:xfrm>
          <a:off x="1876322" y="1454375"/>
          <a:ext cx="9753600" cy="2761488"/>
        </p:xfrm>
        <a:graphic>
          <a:graphicData uri="http://schemas.openxmlformats.org/drawingml/2006/table">
            <a:tbl>
              <a:tblPr firstRow="1" firstCol="1" bandRow="1">
                <a:tableStyleId>{5C22544A-7EE6-4342-B048-85BDC9FD1C3A}</a:tableStyleId>
              </a:tblPr>
              <a:tblGrid>
                <a:gridCol w="1066800">
                  <a:extLst>
                    <a:ext uri="{9D8B030D-6E8A-4147-A177-3AD203B41FA5}">
                      <a16:colId xmlns="" xmlns:a16="http://schemas.microsoft.com/office/drawing/2014/main" val="3219384959"/>
                    </a:ext>
                  </a:extLst>
                </a:gridCol>
                <a:gridCol w="5784312">
                  <a:extLst>
                    <a:ext uri="{9D8B030D-6E8A-4147-A177-3AD203B41FA5}">
                      <a16:colId xmlns="" xmlns:a16="http://schemas.microsoft.com/office/drawing/2014/main" val="109443519"/>
                    </a:ext>
                  </a:extLst>
                </a:gridCol>
                <a:gridCol w="2902488">
                  <a:extLst>
                    <a:ext uri="{9D8B030D-6E8A-4147-A177-3AD203B41FA5}">
                      <a16:colId xmlns="" xmlns:a16="http://schemas.microsoft.com/office/drawing/2014/main" val="1338787695"/>
                    </a:ext>
                  </a:extLst>
                </a:gridCol>
              </a:tblGrid>
              <a:tr h="315861">
                <a:tc>
                  <a:txBody>
                    <a:bodyPr/>
                    <a:lstStyle/>
                    <a:p>
                      <a:pPr algn="ctr">
                        <a:lnSpc>
                          <a:spcPct val="107000"/>
                        </a:lnSpc>
                      </a:pPr>
                      <a:r>
                        <a:rPr lang="es-AR" sz="2000" dirty="0">
                          <a:solidFill>
                            <a:schemeClr val="tx1"/>
                          </a:solidFill>
                          <a:effectLst/>
                          <a:highlight>
                            <a:srgbClr val="FFFFFF"/>
                          </a:highlight>
                        </a:rPr>
                        <a:t> </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pPr>
                      <a:r>
                        <a:rPr lang="es-AR" sz="2000" dirty="0">
                          <a:solidFill>
                            <a:schemeClr val="tx1"/>
                          </a:solidFill>
                          <a:effectLst/>
                          <a:highlight>
                            <a:srgbClr val="FFFFFF"/>
                          </a:highlight>
                        </a:rPr>
                        <a:t>Escala</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07000"/>
                        </a:lnSpc>
                      </a:pPr>
                      <a:r>
                        <a:rPr lang="es-AR" sz="2000" dirty="0">
                          <a:solidFill>
                            <a:schemeClr val="tx1"/>
                          </a:solidFill>
                          <a:effectLst/>
                          <a:highlight>
                            <a:srgbClr val="FFFFFF"/>
                          </a:highlight>
                        </a:rPr>
                        <a:t>%</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extLst>
                  <a:ext uri="{0D108BD9-81ED-4DB2-BD59-A6C34878D82A}">
                    <a16:rowId xmlns="" xmlns:a16="http://schemas.microsoft.com/office/drawing/2014/main" val="3415544779"/>
                  </a:ext>
                </a:extLst>
              </a:tr>
              <a:tr h="315861">
                <a:tc>
                  <a:txBody>
                    <a:bodyPr/>
                    <a:lstStyle/>
                    <a:p>
                      <a:pPr algn="ctr">
                        <a:lnSpc>
                          <a:spcPct val="107000"/>
                        </a:lnSpc>
                      </a:pPr>
                      <a:r>
                        <a:rPr lang="es-AR" sz="2000">
                          <a:solidFill>
                            <a:schemeClr val="tx1"/>
                          </a:solidFill>
                          <a:effectLst/>
                          <a:highlight>
                            <a:srgbClr val="FFFFFF"/>
                          </a:highlight>
                        </a:rPr>
                        <a:t>1</a:t>
                      </a:r>
                      <a:endParaRPr lang="es-MX" sz="200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pPr>
                      <a:r>
                        <a:rPr lang="es-AR" sz="2000" dirty="0">
                          <a:solidFill>
                            <a:schemeClr val="tx1"/>
                          </a:solidFill>
                          <a:effectLst/>
                          <a:highlight>
                            <a:srgbClr val="FFFFFF"/>
                          </a:highlight>
                        </a:rPr>
                        <a:t>Hasta 15 UMA</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07000"/>
                        </a:lnSpc>
                      </a:pPr>
                      <a:r>
                        <a:rPr lang="es-AR" sz="2000">
                          <a:solidFill>
                            <a:schemeClr val="tx1"/>
                          </a:solidFill>
                          <a:effectLst/>
                          <a:highlight>
                            <a:srgbClr val="FFFFFF"/>
                          </a:highlight>
                        </a:rPr>
                        <a:t>del 22% al 33%</a:t>
                      </a:r>
                      <a:endParaRPr lang="es-MX" sz="200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extLst>
                  <a:ext uri="{0D108BD9-81ED-4DB2-BD59-A6C34878D82A}">
                    <a16:rowId xmlns="" xmlns:a16="http://schemas.microsoft.com/office/drawing/2014/main" val="1133261013"/>
                  </a:ext>
                </a:extLst>
              </a:tr>
              <a:tr h="315861">
                <a:tc>
                  <a:txBody>
                    <a:bodyPr/>
                    <a:lstStyle/>
                    <a:p>
                      <a:pPr algn="ctr">
                        <a:lnSpc>
                          <a:spcPct val="107000"/>
                        </a:lnSpc>
                      </a:pPr>
                      <a:r>
                        <a:rPr lang="es-AR" sz="2000" dirty="0">
                          <a:solidFill>
                            <a:schemeClr val="tx1"/>
                          </a:solidFill>
                          <a:effectLst/>
                          <a:highlight>
                            <a:srgbClr val="FFFFFF"/>
                          </a:highlight>
                        </a:rPr>
                        <a:t>2</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pPr>
                      <a:r>
                        <a:rPr lang="es-AR" sz="2000" dirty="0">
                          <a:solidFill>
                            <a:schemeClr val="tx1"/>
                          </a:solidFill>
                          <a:effectLst/>
                          <a:highlight>
                            <a:srgbClr val="FFFFFF"/>
                          </a:highlight>
                        </a:rPr>
                        <a:t>De 16 UMA a 45 UMA</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07000"/>
                        </a:lnSpc>
                      </a:pPr>
                      <a:r>
                        <a:rPr lang="es-AR" sz="2000" dirty="0">
                          <a:solidFill>
                            <a:schemeClr val="tx1"/>
                          </a:solidFill>
                          <a:effectLst/>
                          <a:highlight>
                            <a:srgbClr val="FFFFFF"/>
                          </a:highlight>
                        </a:rPr>
                        <a:t>del 20% al 26%</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extLst>
                  <a:ext uri="{0D108BD9-81ED-4DB2-BD59-A6C34878D82A}">
                    <a16:rowId xmlns="" xmlns:a16="http://schemas.microsoft.com/office/drawing/2014/main" val="109734785"/>
                  </a:ext>
                </a:extLst>
              </a:tr>
              <a:tr h="315861">
                <a:tc>
                  <a:txBody>
                    <a:bodyPr/>
                    <a:lstStyle/>
                    <a:p>
                      <a:pPr algn="ctr">
                        <a:lnSpc>
                          <a:spcPct val="107000"/>
                        </a:lnSpc>
                      </a:pPr>
                      <a:r>
                        <a:rPr lang="es-AR" sz="2000" dirty="0">
                          <a:solidFill>
                            <a:schemeClr val="tx1"/>
                          </a:solidFill>
                          <a:effectLst/>
                          <a:highlight>
                            <a:srgbClr val="FFFFFF"/>
                          </a:highlight>
                        </a:rPr>
                        <a:t>3</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pPr>
                      <a:r>
                        <a:rPr lang="es-AR" sz="2000" dirty="0">
                          <a:solidFill>
                            <a:schemeClr val="tx1"/>
                          </a:solidFill>
                          <a:effectLst/>
                          <a:highlight>
                            <a:srgbClr val="FFFFFF"/>
                          </a:highlight>
                        </a:rPr>
                        <a:t>De 46 UMA a 90 UMA</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07000"/>
                        </a:lnSpc>
                      </a:pPr>
                      <a:r>
                        <a:rPr lang="es-AR" sz="2000" dirty="0">
                          <a:solidFill>
                            <a:schemeClr val="tx1"/>
                          </a:solidFill>
                          <a:effectLst/>
                          <a:highlight>
                            <a:srgbClr val="FFFFFF"/>
                          </a:highlight>
                        </a:rPr>
                        <a:t>del 18% al 24%</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extLst>
                  <a:ext uri="{0D108BD9-81ED-4DB2-BD59-A6C34878D82A}">
                    <a16:rowId xmlns="" xmlns:a16="http://schemas.microsoft.com/office/drawing/2014/main" val="2152624036"/>
                  </a:ext>
                </a:extLst>
              </a:tr>
              <a:tr h="315861">
                <a:tc>
                  <a:txBody>
                    <a:bodyPr/>
                    <a:lstStyle/>
                    <a:p>
                      <a:pPr algn="ctr">
                        <a:lnSpc>
                          <a:spcPct val="107000"/>
                        </a:lnSpc>
                      </a:pPr>
                      <a:r>
                        <a:rPr lang="es-AR" sz="2000">
                          <a:solidFill>
                            <a:schemeClr val="tx1"/>
                          </a:solidFill>
                          <a:effectLst/>
                          <a:highlight>
                            <a:srgbClr val="FFFFFF"/>
                          </a:highlight>
                        </a:rPr>
                        <a:t>4</a:t>
                      </a:r>
                      <a:endParaRPr lang="es-MX" sz="200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pPr>
                      <a:r>
                        <a:rPr lang="es-AR" sz="2000" dirty="0">
                          <a:solidFill>
                            <a:schemeClr val="tx1"/>
                          </a:solidFill>
                          <a:effectLst/>
                          <a:highlight>
                            <a:srgbClr val="FFFFFF"/>
                          </a:highlight>
                        </a:rPr>
                        <a:t>De 91 UMA a 150 UMA</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07000"/>
                        </a:lnSpc>
                      </a:pPr>
                      <a:r>
                        <a:rPr lang="es-AR" sz="2000" dirty="0">
                          <a:solidFill>
                            <a:schemeClr val="tx1"/>
                          </a:solidFill>
                          <a:effectLst/>
                          <a:highlight>
                            <a:srgbClr val="FFFFFF"/>
                          </a:highlight>
                        </a:rPr>
                        <a:t>del 17% al 22%</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extLst>
                  <a:ext uri="{0D108BD9-81ED-4DB2-BD59-A6C34878D82A}">
                    <a16:rowId xmlns="" xmlns:a16="http://schemas.microsoft.com/office/drawing/2014/main" val="2182889855"/>
                  </a:ext>
                </a:extLst>
              </a:tr>
              <a:tr h="315861">
                <a:tc>
                  <a:txBody>
                    <a:bodyPr/>
                    <a:lstStyle/>
                    <a:p>
                      <a:pPr algn="ctr">
                        <a:lnSpc>
                          <a:spcPct val="107000"/>
                        </a:lnSpc>
                      </a:pPr>
                      <a:r>
                        <a:rPr lang="es-AR" sz="2000">
                          <a:solidFill>
                            <a:schemeClr val="tx1"/>
                          </a:solidFill>
                          <a:effectLst/>
                          <a:highlight>
                            <a:srgbClr val="FFFFFF"/>
                          </a:highlight>
                        </a:rPr>
                        <a:t>5</a:t>
                      </a:r>
                      <a:endParaRPr lang="es-MX" sz="200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pPr>
                      <a:r>
                        <a:rPr lang="es-AR" sz="2000">
                          <a:solidFill>
                            <a:schemeClr val="tx1"/>
                          </a:solidFill>
                          <a:effectLst/>
                          <a:highlight>
                            <a:srgbClr val="FFFFFF"/>
                          </a:highlight>
                        </a:rPr>
                        <a:t>De 151 UMA a 450 UMA</a:t>
                      </a:r>
                      <a:endParaRPr lang="es-MX" sz="200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07000"/>
                        </a:lnSpc>
                      </a:pPr>
                      <a:r>
                        <a:rPr lang="es-AR" sz="2000" dirty="0">
                          <a:solidFill>
                            <a:schemeClr val="tx1"/>
                          </a:solidFill>
                          <a:effectLst/>
                          <a:highlight>
                            <a:srgbClr val="FFFFFF"/>
                          </a:highlight>
                        </a:rPr>
                        <a:t>del 15% al 20%</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extLst>
                  <a:ext uri="{0D108BD9-81ED-4DB2-BD59-A6C34878D82A}">
                    <a16:rowId xmlns="" xmlns:a16="http://schemas.microsoft.com/office/drawing/2014/main" val="4076970404"/>
                  </a:ext>
                </a:extLst>
              </a:tr>
              <a:tr h="315861">
                <a:tc>
                  <a:txBody>
                    <a:bodyPr/>
                    <a:lstStyle/>
                    <a:p>
                      <a:pPr algn="ctr">
                        <a:lnSpc>
                          <a:spcPct val="107000"/>
                        </a:lnSpc>
                      </a:pPr>
                      <a:r>
                        <a:rPr lang="es-AR" sz="2000">
                          <a:solidFill>
                            <a:schemeClr val="tx1"/>
                          </a:solidFill>
                          <a:effectLst/>
                          <a:highlight>
                            <a:srgbClr val="FFFFFF"/>
                          </a:highlight>
                        </a:rPr>
                        <a:t>6</a:t>
                      </a:r>
                      <a:endParaRPr lang="es-MX" sz="200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pPr>
                      <a:r>
                        <a:rPr lang="es-AR" sz="2000">
                          <a:solidFill>
                            <a:schemeClr val="tx1"/>
                          </a:solidFill>
                          <a:effectLst/>
                          <a:highlight>
                            <a:srgbClr val="FFFFFF"/>
                          </a:highlight>
                        </a:rPr>
                        <a:t>De 451 UMA a 750 UMA</a:t>
                      </a:r>
                      <a:endParaRPr lang="es-MX" sz="200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07000"/>
                        </a:lnSpc>
                      </a:pPr>
                      <a:r>
                        <a:rPr lang="es-AR" sz="2000" dirty="0">
                          <a:solidFill>
                            <a:schemeClr val="tx1"/>
                          </a:solidFill>
                          <a:effectLst/>
                          <a:highlight>
                            <a:srgbClr val="FFFFFF"/>
                          </a:highlight>
                        </a:rPr>
                        <a:t>del 13% al 17%</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extLst>
                  <a:ext uri="{0D108BD9-81ED-4DB2-BD59-A6C34878D82A}">
                    <a16:rowId xmlns="" xmlns:a16="http://schemas.microsoft.com/office/drawing/2014/main" val="621457148"/>
                  </a:ext>
                </a:extLst>
              </a:tr>
              <a:tr h="315861">
                <a:tc>
                  <a:txBody>
                    <a:bodyPr/>
                    <a:lstStyle/>
                    <a:p>
                      <a:pPr algn="ctr">
                        <a:lnSpc>
                          <a:spcPct val="107000"/>
                        </a:lnSpc>
                      </a:pPr>
                      <a:r>
                        <a:rPr lang="es-AR" sz="2000">
                          <a:solidFill>
                            <a:schemeClr val="tx1"/>
                          </a:solidFill>
                          <a:effectLst/>
                          <a:highlight>
                            <a:srgbClr val="FFFFFF"/>
                          </a:highlight>
                        </a:rPr>
                        <a:t>7</a:t>
                      </a:r>
                      <a:endParaRPr lang="es-MX" sz="200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pPr>
                      <a:r>
                        <a:rPr lang="es-AR" sz="2000" dirty="0">
                          <a:solidFill>
                            <a:schemeClr val="tx1"/>
                          </a:solidFill>
                          <a:effectLst/>
                          <a:highlight>
                            <a:srgbClr val="FFFFFF"/>
                          </a:highlight>
                        </a:rPr>
                        <a:t>De 751 UMA en adelante</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07000"/>
                        </a:lnSpc>
                      </a:pPr>
                      <a:r>
                        <a:rPr lang="es-AR" sz="2000" dirty="0">
                          <a:solidFill>
                            <a:schemeClr val="tx1"/>
                          </a:solidFill>
                          <a:effectLst/>
                          <a:highlight>
                            <a:srgbClr val="FFFFFF"/>
                          </a:highlight>
                        </a:rPr>
                        <a:t>del 12% al 15%</a:t>
                      </a:r>
                      <a:endParaRPr lang="es-MX" sz="2000" dirty="0">
                        <a:solidFill>
                          <a:schemeClr val="tx1"/>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extLst>
                  <a:ext uri="{0D108BD9-81ED-4DB2-BD59-A6C34878D82A}">
                    <a16:rowId xmlns="" xmlns:a16="http://schemas.microsoft.com/office/drawing/2014/main" val="3434870287"/>
                  </a:ext>
                </a:extLst>
              </a:tr>
            </a:tbl>
          </a:graphicData>
        </a:graphic>
      </p:graphicFrame>
      <p:sp>
        <p:nvSpPr>
          <p:cNvPr id="6" name="CuadroTexto 5">
            <a:extLst>
              <a:ext uri="{FF2B5EF4-FFF2-40B4-BE49-F238E27FC236}">
                <a16:creationId xmlns="" xmlns:a16="http://schemas.microsoft.com/office/drawing/2014/main" id="{C2DE4168-30A6-48E9-EE0D-39A0D06C3EC5}"/>
              </a:ext>
            </a:extLst>
          </p:cNvPr>
          <p:cNvSpPr txBox="1"/>
          <p:nvPr/>
        </p:nvSpPr>
        <p:spPr>
          <a:xfrm>
            <a:off x="447040" y="4317462"/>
            <a:ext cx="11744960" cy="2693686"/>
          </a:xfrm>
          <a:prstGeom prst="rect">
            <a:avLst/>
          </a:prstGeom>
          <a:noFill/>
        </p:spPr>
        <p:txBody>
          <a:bodyPr wrap="square">
            <a:spAutoFit/>
          </a:bodyPr>
          <a:lstStyle/>
          <a:p>
            <a:pPr algn="ctr">
              <a:lnSpc>
                <a:spcPct val="150000"/>
              </a:lnSpc>
            </a:pPr>
            <a:r>
              <a:rPr lang="es-MX" sz="2800" dirty="0" smtClean="0"/>
              <a:t>La norma dispone «En </a:t>
            </a:r>
            <a:r>
              <a:rPr lang="es-MX" sz="2800" dirty="0"/>
              <a:t>ningún caso los honorarios podrán ser inferiores al máximo del grado inmediato anterior de la escala, con más </a:t>
            </a:r>
            <a:r>
              <a:rPr lang="es-MX" sz="2800" dirty="0" smtClean="0"/>
              <a:t>el incremento </a:t>
            </a:r>
            <a:r>
              <a:rPr lang="es-MX" sz="2800" dirty="0"/>
              <a:t>por aplicación al excedente de la alícuota que corresponde al grado siguiente</a:t>
            </a:r>
            <a:r>
              <a:rPr lang="es-MX" sz="2800" dirty="0" smtClean="0"/>
              <a:t>.»</a:t>
            </a:r>
            <a:endParaRPr lang="es-MX" sz="2800" dirty="0">
              <a:effectLst/>
              <a:ea typeface="Times New Roman" panose="02020603050405020304" pitchFamily="18" charset="0"/>
            </a:endParaRPr>
          </a:p>
          <a:p>
            <a:pPr algn="just">
              <a:lnSpc>
                <a:spcPct val="150000"/>
              </a:lnSpc>
            </a:pPr>
            <a:endParaRPr lang="es-MX" sz="3200" dirty="0">
              <a:effectLst/>
              <a:ea typeface="Times New Roman" panose="02020603050405020304" pitchFamily="18" charset="0"/>
            </a:endParaRPr>
          </a:p>
        </p:txBody>
      </p:sp>
    </p:spTree>
    <p:extLst>
      <p:ext uri="{BB962C8B-B14F-4D97-AF65-F5344CB8AC3E}">
        <p14:creationId xmlns:p14="http://schemas.microsoft.com/office/powerpoint/2010/main" val="590190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type="body" idx="1"/>
          </p:nvPr>
        </p:nvSpPr>
        <p:spPr>
          <a:xfrm>
            <a:off x="831850" y="762001"/>
            <a:ext cx="10515600" cy="5327650"/>
          </a:xfrm>
        </p:spPr>
        <p:txBody>
          <a:bodyPr>
            <a:normAutofit fontScale="92500"/>
          </a:bodyPr>
          <a:lstStyle/>
          <a:p>
            <a:pPr algn="ctr">
              <a:lnSpc>
                <a:spcPct val="150000"/>
              </a:lnSpc>
            </a:pPr>
            <a:r>
              <a:rPr lang="es-MX" sz="3200" b="1" u="sng" dirty="0" smtClean="0">
                <a:solidFill>
                  <a:srgbClr val="FF0000"/>
                </a:solidFill>
                <a:latin typeface="+mj-lt"/>
                <a:ea typeface="Times New Roman" panose="02020603050405020304" pitchFamily="18" charset="0"/>
              </a:rPr>
              <a:t>TERCER</a:t>
            </a:r>
            <a:r>
              <a:rPr lang="es-MX" sz="3200" b="1" u="sng" dirty="0" smtClean="0">
                <a:solidFill>
                  <a:srgbClr val="FF0000"/>
                </a:solidFill>
                <a:latin typeface="+mj-lt"/>
                <a:ea typeface="Times New Roman" panose="02020603050405020304" pitchFamily="18" charset="0"/>
              </a:rPr>
              <a:t> PASO. CALCULAR EL PISO MÍNIMO Y EL EXCEDENTE</a:t>
            </a:r>
          </a:p>
          <a:p>
            <a:pPr algn="ctr">
              <a:lnSpc>
                <a:spcPct val="150000"/>
              </a:lnSpc>
            </a:pPr>
            <a:r>
              <a:rPr lang="es-MX" sz="2800" dirty="0" smtClean="0">
                <a:solidFill>
                  <a:schemeClr val="tx1"/>
                </a:solidFill>
                <a:ea typeface="Times New Roman" panose="02020603050405020304" pitchFamily="18" charset="0"/>
              </a:rPr>
              <a:t>En el caso </a:t>
            </a:r>
            <a:r>
              <a:rPr lang="es-MX" sz="2800" dirty="0" smtClean="0">
                <a:solidFill>
                  <a:schemeClr val="tx1"/>
                </a:solidFill>
                <a:ea typeface="Times New Roman" panose="02020603050405020304" pitchFamily="18" charset="0"/>
              </a:rPr>
              <a:t>la </a:t>
            </a:r>
            <a:r>
              <a:rPr lang="es-MX" sz="2800" dirty="0">
                <a:solidFill>
                  <a:schemeClr val="tx1"/>
                </a:solidFill>
                <a:ea typeface="Times New Roman" panose="02020603050405020304" pitchFamily="18" charset="0"/>
              </a:rPr>
              <a:t>base regulatoria 1.172,97 UMA pertenece a la escala 7.</a:t>
            </a:r>
          </a:p>
          <a:p>
            <a:pPr algn="ctr">
              <a:lnSpc>
                <a:spcPct val="150000"/>
              </a:lnSpc>
            </a:pPr>
            <a:r>
              <a:rPr lang="es-MX" sz="2800" dirty="0" smtClean="0">
                <a:solidFill>
                  <a:schemeClr val="tx1"/>
                </a:solidFill>
                <a:ea typeface="Times New Roman" panose="02020603050405020304" pitchFamily="18" charset="0"/>
              </a:rPr>
              <a:t> Para </a:t>
            </a:r>
            <a:r>
              <a:rPr lang="es-MX" sz="2800" dirty="0">
                <a:solidFill>
                  <a:schemeClr val="tx1"/>
                </a:solidFill>
                <a:ea typeface="Times New Roman" panose="02020603050405020304" pitchFamily="18" charset="0"/>
              </a:rPr>
              <a:t>calcular el </a:t>
            </a:r>
            <a:r>
              <a:rPr lang="es-MX" sz="2800" b="1" dirty="0">
                <a:solidFill>
                  <a:srgbClr val="FF0000"/>
                </a:solidFill>
                <a:ea typeface="Times New Roman" panose="02020603050405020304" pitchFamily="18" charset="0"/>
              </a:rPr>
              <a:t>PISO MÍNIMO </a:t>
            </a:r>
            <a:r>
              <a:rPr lang="es-MX" sz="2800" dirty="0">
                <a:solidFill>
                  <a:schemeClr val="tx1"/>
                </a:solidFill>
                <a:ea typeface="Times New Roman" panose="02020603050405020304" pitchFamily="18" charset="0"/>
              </a:rPr>
              <a:t>se utiliza la escala anterior (la 6) calculándose del valor UMA máximo el porcentaje máximo (en el caso 750 UMA * </a:t>
            </a:r>
            <a:r>
              <a:rPr lang="es-MX" sz="2800" dirty="0" smtClean="0">
                <a:solidFill>
                  <a:schemeClr val="tx1"/>
                </a:solidFill>
                <a:ea typeface="Times New Roman" panose="02020603050405020304" pitchFamily="18" charset="0"/>
              </a:rPr>
              <a:t>17 % = 127,5 UMA es </a:t>
            </a:r>
            <a:r>
              <a:rPr lang="es-MX" sz="2800" dirty="0">
                <a:solidFill>
                  <a:schemeClr val="tx1"/>
                </a:solidFill>
                <a:ea typeface="Times New Roman" panose="02020603050405020304" pitchFamily="18" charset="0"/>
              </a:rPr>
              <a:t>el piso </a:t>
            </a:r>
            <a:r>
              <a:rPr lang="es-MX" sz="2800" dirty="0" smtClean="0">
                <a:solidFill>
                  <a:schemeClr val="tx1"/>
                </a:solidFill>
                <a:ea typeface="Times New Roman" panose="02020603050405020304" pitchFamily="18" charset="0"/>
              </a:rPr>
              <a:t>mínimo)</a:t>
            </a:r>
            <a:r>
              <a:rPr lang="es-MX" sz="2800" dirty="0" smtClean="0">
                <a:solidFill>
                  <a:schemeClr val="tx1"/>
                </a:solidFill>
                <a:ea typeface="Times New Roman" panose="02020603050405020304" pitchFamily="18" charset="0"/>
              </a:rPr>
              <a:t>.</a:t>
            </a:r>
          </a:p>
          <a:p>
            <a:pPr algn="ctr">
              <a:lnSpc>
                <a:spcPct val="150000"/>
              </a:lnSpc>
            </a:pPr>
            <a:r>
              <a:rPr lang="es-MX" sz="2800" dirty="0" smtClean="0">
                <a:solidFill>
                  <a:schemeClr val="tx1"/>
                </a:solidFill>
                <a:ea typeface="Times New Roman" panose="02020603050405020304" pitchFamily="18" charset="0"/>
              </a:rPr>
              <a:t>Para </a:t>
            </a:r>
            <a:r>
              <a:rPr lang="es-MX" sz="2800" dirty="0">
                <a:solidFill>
                  <a:schemeClr val="tx1"/>
                </a:solidFill>
                <a:ea typeface="Times New Roman" panose="02020603050405020304" pitchFamily="18" charset="0"/>
              </a:rPr>
              <a:t>calcular el </a:t>
            </a:r>
            <a:r>
              <a:rPr lang="es-MX" sz="2800" b="1" dirty="0">
                <a:solidFill>
                  <a:srgbClr val="FF0000"/>
                </a:solidFill>
                <a:ea typeface="Times New Roman" panose="02020603050405020304" pitchFamily="18" charset="0"/>
              </a:rPr>
              <a:t>EXCEDENTE </a:t>
            </a:r>
            <a:r>
              <a:rPr lang="es-MX" sz="2800" dirty="0">
                <a:solidFill>
                  <a:schemeClr val="tx1"/>
                </a:solidFill>
                <a:ea typeface="Times New Roman" panose="02020603050405020304" pitchFamily="18" charset="0"/>
              </a:rPr>
              <a:t>se resta de la base regulatoria el valor UMA máximo de la escala anterior (en el caso 1.172,97 UMA  – 750 UMA= </a:t>
            </a:r>
            <a:r>
              <a:rPr lang="es-MX" sz="2800" dirty="0" smtClean="0">
                <a:solidFill>
                  <a:schemeClr val="tx1"/>
                </a:solidFill>
                <a:ea typeface="Times New Roman" panose="02020603050405020304" pitchFamily="18" charset="0"/>
              </a:rPr>
              <a:t>422,97 UMA </a:t>
            </a:r>
            <a:r>
              <a:rPr lang="es-MX" sz="2800" dirty="0">
                <a:solidFill>
                  <a:schemeClr val="tx1"/>
                </a:solidFill>
                <a:ea typeface="Times New Roman" panose="02020603050405020304" pitchFamily="18" charset="0"/>
              </a:rPr>
              <a:t>es el excedente)</a:t>
            </a:r>
          </a:p>
          <a:p>
            <a:pPr algn="just">
              <a:lnSpc>
                <a:spcPct val="150000"/>
              </a:lnSpc>
            </a:pPr>
            <a:endParaRPr lang="es-MX" sz="3200" b="1" dirty="0">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4084258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95BA127-8B29-2203-062A-F49B8B08EE3E}"/>
              </a:ext>
            </a:extLst>
          </p:cNvPr>
          <p:cNvSpPr>
            <a:spLocks noGrp="1"/>
          </p:cNvSpPr>
          <p:nvPr>
            <p:ph type="title"/>
          </p:nvPr>
        </p:nvSpPr>
        <p:spPr>
          <a:xfrm>
            <a:off x="838200" y="365125"/>
            <a:ext cx="10515600" cy="1925791"/>
          </a:xfrm>
        </p:spPr>
        <p:txBody>
          <a:bodyPr>
            <a:noAutofit/>
          </a:bodyPr>
          <a:lstStyle/>
          <a:p>
            <a:pPr algn="ctr"/>
            <a:r>
              <a:rPr lang="es-AR" sz="3200" b="1" u="sng" dirty="0" smtClean="0">
                <a:solidFill>
                  <a:srgbClr val="FF0000"/>
                </a:solidFill>
              </a:rPr>
              <a:t>CUARTO PASO. ESTABLECER MINIMOS Y MAXIMOS LEGALES</a:t>
            </a:r>
            <a:endParaRPr lang="es-MX" sz="3200" b="1" dirty="0">
              <a:solidFill>
                <a:srgbClr val="7030A0"/>
              </a:solidFill>
            </a:endParaRPr>
          </a:p>
        </p:txBody>
      </p:sp>
      <p:sp>
        <p:nvSpPr>
          <p:cNvPr id="3" name="Marcador de contenido 2">
            <a:extLst>
              <a:ext uri="{FF2B5EF4-FFF2-40B4-BE49-F238E27FC236}">
                <a16:creationId xmlns="" xmlns:a16="http://schemas.microsoft.com/office/drawing/2014/main" id="{A2002864-4211-BBC8-538C-D80D3705A8C1}"/>
              </a:ext>
            </a:extLst>
          </p:cNvPr>
          <p:cNvSpPr>
            <a:spLocks noGrp="1"/>
          </p:cNvSpPr>
          <p:nvPr>
            <p:ph idx="1"/>
          </p:nvPr>
        </p:nvSpPr>
        <p:spPr>
          <a:xfrm>
            <a:off x="1003300" y="1778000"/>
            <a:ext cx="10502900" cy="4826000"/>
          </a:xfrm>
        </p:spPr>
        <p:txBody>
          <a:bodyPr>
            <a:noAutofit/>
          </a:bodyPr>
          <a:lstStyle/>
          <a:p>
            <a:pPr marL="0" indent="0" algn="ctr">
              <a:buNone/>
            </a:pPr>
            <a:r>
              <a:rPr lang="es-AR" sz="2000" dirty="0" smtClean="0"/>
              <a:t>Al excedente se le aplica el % mínimo y el % máximo de la escala aplicable al caso. </a:t>
            </a:r>
            <a:r>
              <a:rPr lang="es-AR" sz="2000" dirty="0" smtClean="0"/>
              <a:t>En el caso se aplica la e</a:t>
            </a:r>
            <a:r>
              <a:rPr lang="es-AR" sz="2000" dirty="0" smtClean="0"/>
              <a:t>scala 7 (12 % al 15 %).</a:t>
            </a:r>
            <a:endParaRPr lang="es-AR" sz="2000" dirty="0"/>
          </a:p>
          <a:p>
            <a:pPr algn="just"/>
            <a:r>
              <a:rPr lang="es-AR" sz="2000" dirty="0" smtClean="0">
                <a:solidFill>
                  <a:srgbClr val="FF0000"/>
                </a:solidFill>
              </a:rPr>
              <a:t>Excedente Mínimo</a:t>
            </a:r>
            <a:r>
              <a:rPr lang="es-AR" sz="2000" dirty="0" smtClean="0">
                <a:solidFill>
                  <a:srgbClr val="FF0000"/>
                </a:solidFill>
              </a:rPr>
              <a:t>:</a:t>
            </a:r>
            <a:r>
              <a:rPr lang="es-AR" sz="2000" dirty="0" smtClean="0"/>
              <a:t>  422,97 </a:t>
            </a:r>
            <a:r>
              <a:rPr lang="es-AR" sz="2000" dirty="0"/>
              <a:t>UMA </a:t>
            </a:r>
            <a:r>
              <a:rPr lang="es-AR" sz="2000" dirty="0" smtClean="0"/>
              <a:t>excedente *12% mínimo </a:t>
            </a:r>
            <a:r>
              <a:rPr lang="es-AR" sz="2000" dirty="0"/>
              <a:t>= </a:t>
            </a:r>
            <a:r>
              <a:rPr lang="es-AR" sz="2000" dirty="0">
                <a:solidFill>
                  <a:srgbClr val="FF0000"/>
                </a:solidFill>
              </a:rPr>
              <a:t>50,75 </a:t>
            </a:r>
            <a:r>
              <a:rPr lang="es-AR" sz="2000" dirty="0" smtClean="0">
                <a:solidFill>
                  <a:srgbClr val="FF0000"/>
                </a:solidFill>
              </a:rPr>
              <a:t>UMA</a:t>
            </a:r>
            <a:endParaRPr lang="es-AR" sz="2000" dirty="0">
              <a:solidFill>
                <a:srgbClr val="FF0000"/>
              </a:solidFill>
            </a:endParaRPr>
          </a:p>
          <a:p>
            <a:pPr algn="just"/>
            <a:r>
              <a:rPr lang="es-AR" sz="2000" dirty="0" smtClean="0">
                <a:solidFill>
                  <a:srgbClr val="FF0000"/>
                </a:solidFill>
              </a:rPr>
              <a:t>Excedente Máximo</a:t>
            </a:r>
            <a:r>
              <a:rPr lang="es-AR" sz="2000" dirty="0">
                <a:solidFill>
                  <a:srgbClr val="FF0000"/>
                </a:solidFill>
              </a:rPr>
              <a:t>: </a:t>
            </a:r>
            <a:r>
              <a:rPr lang="es-AR" sz="2000" dirty="0" smtClean="0">
                <a:solidFill>
                  <a:srgbClr val="FF0000"/>
                </a:solidFill>
              </a:rPr>
              <a:t> </a:t>
            </a:r>
            <a:r>
              <a:rPr lang="es-AR" sz="2000" dirty="0" smtClean="0"/>
              <a:t>422,97 </a:t>
            </a:r>
            <a:r>
              <a:rPr lang="es-AR" sz="2000" dirty="0"/>
              <a:t>UMA </a:t>
            </a:r>
            <a:r>
              <a:rPr lang="es-AR" sz="2000" dirty="0" smtClean="0"/>
              <a:t>excedente *15</a:t>
            </a:r>
            <a:r>
              <a:rPr lang="es-AR" sz="2000" dirty="0"/>
              <a:t>% </a:t>
            </a:r>
            <a:r>
              <a:rPr lang="es-AR" sz="2000" dirty="0" smtClean="0"/>
              <a:t>máximo = </a:t>
            </a:r>
            <a:r>
              <a:rPr lang="es-AR" sz="2000" dirty="0">
                <a:solidFill>
                  <a:srgbClr val="FF0000"/>
                </a:solidFill>
              </a:rPr>
              <a:t>63,44 </a:t>
            </a:r>
            <a:r>
              <a:rPr lang="es-AR" sz="2000" dirty="0" smtClean="0">
                <a:solidFill>
                  <a:srgbClr val="FF0000"/>
                </a:solidFill>
              </a:rPr>
              <a:t>UMA</a:t>
            </a:r>
          </a:p>
          <a:p>
            <a:pPr algn="just"/>
            <a:r>
              <a:rPr lang="es-AR" sz="2000" u="sng" dirty="0" smtClean="0"/>
              <a:t>AL PISO MINIMO SE LE SUMA EL EXCEDENTE </a:t>
            </a:r>
            <a:r>
              <a:rPr lang="es-AR" sz="2000" u="sng" dirty="0" smtClean="0"/>
              <a:t>MÍNIMO = UMA MINIMO A REGULAR EN EL CASO.</a:t>
            </a:r>
          </a:p>
          <a:p>
            <a:pPr algn="just"/>
            <a:r>
              <a:rPr lang="es-AR" sz="2000" u="sng" dirty="0" smtClean="0"/>
              <a:t>AL PISO MINIMO SE LE SUMA EL </a:t>
            </a:r>
            <a:r>
              <a:rPr lang="es-AR" sz="2000" u="sng" dirty="0" smtClean="0"/>
              <a:t>EXCEDENTE </a:t>
            </a:r>
            <a:r>
              <a:rPr lang="es-AR" sz="2000" u="sng" dirty="0" smtClean="0"/>
              <a:t>MÁXIMO = UMA MAXIMO A REGULAR EN EL CASO.</a:t>
            </a:r>
          </a:p>
          <a:p>
            <a:pPr algn="just"/>
            <a:r>
              <a:rPr lang="es-AR" sz="2000" u="sng" dirty="0" smtClean="0"/>
              <a:t>DENTRO </a:t>
            </a:r>
            <a:r>
              <a:rPr lang="es-AR" sz="2000" u="sng" dirty="0" smtClean="0"/>
              <a:t>DE ESOS VALORES </a:t>
            </a:r>
            <a:r>
              <a:rPr lang="es-AR" sz="2000" u="sng" dirty="0" smtClean="0"/>
              <a:t>(MINIMO Y MAXIMO) SE </a:t>
            </a:r>
            <a:r>
              <a:rPr lang="es-AR" sz="2000" u="sng" dirty="0" smtClean="0"/>
              <a:t>REGULARÁN LOS HONORARIOS DEL CASO CONCRETO</a:t>
            </a:r>
            <a:r>
              <a:rPr lang="es-AR" sz="2000" u="sng" dirty="0"/>
              <a:t> </a:t>
            </a:r>
            <a:endParaRPr lang="es-AR" sz="2000" u="sng" dirty="0" smtClean="0"/>
          </a:p>
          <a:p>
            <a:pPr marL="0" indent="0" algn="just">
              <a:buNone/>
            </a:pPr>
            <a:r>
              <a:rPr lang="es-AR" sz="2000" dirty="0" smtClean="0"/>
              <a:t>(en el caso, el piso </a:t>
            </a:r>
            <a:r>
              <a:rPr lang="es-AR" sz="2000" dirty="0"/>
              <a:t>mínimo de la escala </a:t>
            </a:r>
            <a:r>
              <a:rPr lang="es-AR" sz="2000" dirty="0" smtClean="0"/>
              <a:t>6° es 127,50 UMA. El mínimo </a:t>
            </a:r>
            <a:r>
              <a:rPr lang="es-AR" sz="2000" dirty="0" smtClean="0"/>
              <a:t>para regular </a:t>
            </a:r>
            <a:r>
              <a:rPr lang="es-AR" sz="2000" dirty="0" smtClean="0"/>
              <a:t>será </a:t>
            </a:r>
            <a:r>
              <a:rPr lang="es-AR" sz="2000" dirty="0" smtClean="0"/>
              <a:t>127,50 </a:t>
            </a:r>
            <a:r>
              <a:rPr lang="es-AR" sz="2000" dirty="0" smtClean="0"/>
              <a:t>+ 50,75 </a:t>
            </a:r>
            <a:r>
              <a:rPr lang="es-AR" sz="2000" dirty="0" smtClean="0"/>
              <a:t>excedente mínimo = 178,25 </a:t>
            </a:r>
            <a:r>
              <a:rPr lang="es-AR" sz="2000" dirty="0" smtClean="0"/>
              <a:t>UMA. El </a:t>
            </a:r>
            <a:r>
              <a:rPr lang="es-AR" sz="2000" dirty="0" smtClean="0"/>
              <a:t>máximo </a:t>
            </a:r>
            <a:r>
              <a:rPr lang="es-AR" sz="2000" dirty="0" smtClean="0"/>
              <a:t>para regular será </a:t>
            </a:r>
            <a:r>
              <a:rPr lang="es-AR" sz="2000" dirty="0" smtClean="0"/>
              <a:t>127,50 UMA + 63,44 excedente máximo = 190,94 UMA. </a:t>
            </a:r>
            <a:endParaRPr lang="es-AR" sz="2000" dirty="0" smtClean="0"/>
          </a:p>
          <a:p>
            <a:pPr marL="0" indent="0" algn="just">
              <a:buNone/>
            </a:pPr>
            <a:r>
              <a:rPr lang="es-AR" sz="2000" dirty="0" smtClean="0"/>
              <a:t>DENTRO </a:t>
            </a:r>
            <a:r>
              <a:rPr lang="es-AR" sz="2000" dirty="0" smtClean="0"/>
              <a:t>DE ESTOS VALORES 178,25 UMA MÍNIMO Y 190,94 UMA MÁXIMO DEBERÁN REGULARSE LOS HONORARIOS EN LA ETAPA DE </a:t>
            </a:r>
            <a:r>
              <a:rPr lang="es-AR" sz="2000" dirty="0" smtClean="0"/>
              <a:t>CONOCIMIENTO.</a:t>
            </a:r>
            <a:endParaRPr lang="es-AR" sz="2000" dirty="0"/>
          </a:p>
        </p:txBody>
      </p:sp>
    </p:spTree>
    <p:extLst>
      <p:ext uri="{BB962C8B-B14F-4D97-AF65-F5344CB8AC3E}">
        <p14:creationId xmlns:p14="http://schemas.microsoft.com/office/powerpoint/2010/main" val="276150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51D2761-2977-6449-D976-4DA2F17F8B7C}"/>
              </a:ext>
            </a:extLst>
          </p:cNvPr>
          <p:cNvSpPr>
            <a:spLocks noGrp="1"/>
          </p:cNvSpPr>
          <p:nvPr>
            <p:ph type="title"/>
          </p:nvPr>
        </p:nvSpPr>
        <p:spPr>
          <a:xfrm>
            <a:off x="838200" y="314631"/>
            <a:ext cx="10515600" cy="1776464"/>
          </a:xfrm>
        </p:spPr>
        <p:txBody>
          <a:bodyPr>
            <a:normAutofit fontScale="90000"/>
          </a:bodyPr>
          <a:lstStyle/>
          <a:p>
            <a:pPr algn="ctr"/>
            <a:r>
              <a:rPr lang="es-AR" b="1" u="sng" dirty="0" smtClean="0">
                <a:solidFill>
                  <a:srgbClr val="FF0000"/>
                </a:solidFill>
              </a:rPr>
              <a:t>SI LOS HONORARIOS A REGULAR  PERTENECEN A LA ETAPA DE EJECUCION DEBE ESTARSE A LO DISPUESTO EN EL ART.41 DE LA LEY 27.423</a:t>
            </a:r>
            <a:endParaRPr lang="es-MX" b="1" dirty="0">
              <a:solidFill>
                <a:srgbClr val="7030A0"/>
              </a:solidFill>
            </a:endParaRPr>
          </a:p>
        </p:txBody>
      </p:sp>
      <p:sp>
        <p:nvSpPr>
          <p:cNvPr id="3" name="Marcador de contenido 2">
            <a:extLst>
              <a:ext uri="{FF2B5EF4-FFF2-40B4-BE49-F238E27FC236}">
                <a16:creationId xmlns="" xmlns:a16="http://schemas.microsoft.com/office/drawing/2014/main" id="{A2D0194C-F13E-F99C-A452-823486C9D523}"/>
              </a:ext>
            </a:extLst>
          </p:cNvPr>
          <p:cNvSpPr>
            <a:spLocks noGrp="1"/>
          </p:cNvSpPr>
          <p:nvPr>
            <p:ph idx="1"/>
          </p:nvPr>
        </p:nvSpPr>
        <p:spPr>
          <a:xfrm>
            <a:off x="787400" y="2628900"/>
            <a:ext cx="10528300" cy="2806700"/>
          </a:xfrm>
        </p:spPr>
        <p:txBody>
          <a:bodyPr>
            <a:normAutofit/>
          </a:bodyPr>
          <a:lstStyle/>
          <a:p>
            <a:pPr marL="0" indent="0" algn="just">
              <a:buNone/>
            </a:pPr>
            <a:r>
              <a:rPr lang="es-MX" sz="2000" dirty="0" smtClean="0"/>
              <a:t>ARTÍCULO 41: «En el procedimiento de ejecución de sentencias recaídas en procesos de conocimiento, las regulaciones de honorarios se practicarán aplicando la mitad de la escala del art. 21. No habiendo excepciones, los honorarios se reducirán en un diez por ciento (10 %) del que correspondiere regular. Las actuaciones posteriores a la ejecución propiamente dicha se regularán en un cuarenta por ciento (40 %) de la escala del citado artículo.»</a:t>
            </a:r>
            <a:endParaRPr lang="es-MX" sz="2000" dirty="0"/>
          </a:p>
        </p:txBody>
      </p:sp>
    </p:spTree>
    <p:extLst>
      <p:ext uri="{BB962C8B-B14F-4D97-AF65-F5344CB8AC3E}">
        <p14:creationId xmlns:p14="http://schemas.microsoft.com/office/powerpoint/2010/main" val="5381743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BA88ADD-5BCF-5A26-5610-78214A65D60A}"/>
              </a:ext>
            </a:extLst>
          </p:cNvPr>
          <p:cNvSpPr>
            <a:spLocks noGrp="1"/>
          </p:cNvSpPr>
          <p:nvPr>
            <p:ph type="title"/>
          </p:nvPr>
        </p:nvSpPr>
        <p:spPr>
          <a:xfrm>
            <a:off x="876300" y="660400"/>
            <a:ext cx="10471150" cy="3352801"/>
          </a:xfrm>
          <a:prstGeom prst="rect">
            <a:avLst/>
          </a:prstGeom>
        </p:spPr>
        <p:txBody>
          <a:bodyPr anchor="ctr">
            <a:normAutofit/>
          </a:bodyPr>
          <a:lstStyle/>
          <a:p>
            <a:pPr algn="just"/>
            <a:r>
              <a:rPr lang="es-AR" sz="2800" dirty="0"/>
              <a:t>EN LA </a:t>
            </a:r>
            <a:r>
              <a:rPr lang="es-AR" sz="2800" b="1" dirty="0" smtClean="0">
                <a:solidFill>
                  <a:srgbClr val="FF0000"/>
                </a:solidFill>
              </a:rPr>
              <a:t>PRIMER </a:t>
            </a:r>
            <a:r>
              <a:rPr lang="es-AR" sz="2800" b="1" dirty="0">
                <a:solidFill>
                  <a:srgbClr val="FF0000"/>
                </a:solidFill>
              </a:rPr>
              <a:t>ETAPA DE EJECUCIÓN </a:t>
            </a:r>
            <a:r>
              <a:rPr lang="es-AR" sz="2800" dirty="0"/>
              <a:t>SE REGULARÁN HONORARIOS </a:t>
            </a:r>
            <a:r>
              <a:rPr lang="es-AR" sz="2800" dirty="0" smtClean="0"/>
              <a:t>CONFORME </a:t>
            </a:r>
            <a:r>
              <a:rPr lang="es-AR" sz="2800" dirty="0"/>
              <a:t>A LOS PASOS 1°, 2</a:t>
            </a:r>
            <a:r>
              <a:rPr lang="es-AR" sz="2800" dirty="0" smtClean="0"/>
              <a:t>°, </a:t>
            </a:r>
            <a:r>
              <a:rPr lang="es-AR" sz="2800" dirty="0"/>
              <a:t>3</a:t>
            </a:r>
            <a:r>
              <a:rPr lang="es-AR" sz="2800" dirty="0" smtClean="0"/>
              <a:t>° Y 4° </a:t>
            </a:r>
            <a:r>
              <a:rPr lang="es-AR" sz="2800" dirty="0"/>
              <a:t>TOMÁNDOSE LA MITAD DEL </a:t>
            </a:r>
            <a:r>
              <a:rPr lang="es-AR" sz="2800" dirty="0" smtClean="0"/>
              <a:t>RESULTADO Y </a:t>
            </a:r>
            <a:r>
              <a:rPr lang="es-AR" sz="2800" dirty="0"/>
              <a:t>SE REDUCIRÁ UN </a:t>
            </a:r>
            <a:r>
              <a:rPr lang="es-AR" sz="2800" dirty="0" smtClean="0"/>
              <a:t>10 % </a:t>
            </a:r>
            <a:r>
              <a:rPr lang="es-AR" sz="2800" dirty="0"/>
              <a:t>SI NO HUBO EXCEPCIONES</a:t>
            </a:r>
            <a:r>
              <a:rPr lang="es-AR" sz="2800" dirty="0" smtClean="0"/>
              <a:t>.</a:t>
            </a:r>
            <a:r>
              <a:rPr lang="es-AR" sz="2800" dirty="0"/>
              <a:t/>
            </a:r>
            <a:br>
              <a:rPr lang="es-AR" sz="2800" dirty="0"/>
            </a:br>
            <a:endParaRPr lang="es-MX" sz="2800" dirty="0"/>
          </a:p>
        </p:txBody>
      </p:sp>
      <p:sp>
        <p:nvSpPr>
          <p:cNvPr id="3" name="Marcador de contenido 2">
            <a:extLst>
              <a:ext uri="{FF2B5EF4-FFF2-40B4-BE49-F238E27FC236}">
                <a16:creationId xmlns="" xmlns:a16="http://schemas.microsoft.com/office/drawing/2014/main" id="{931A6B9E-19E5-5739-2ECC-DBF617E2C942}"/>
              </a:ext>
            </a:extLst>
          </p:cNvPr>
          <p:cNvSpPr>
            <a:spLocks noGrp="1"/>
          </p:cNvSpPr>
          <p:nvPr>
            <p:ph type="body" idx="1"/>
          </p:nvPr>
        </p:nvSpPr>
        <p:spPr>
          <a:xfrm>
            <a:off x="742950" y="4030663"/>
            <a:ext cx="10515600" cy="1658937"/>
          </a:xfrm>
        </p:spPr>
        <p:txBody>
          <a:bodyPr>
            <a:noAutofit/>
          </a:bodyPr>
          <a:lstStyle/>
          <a:p>
            <a:pPr marL="0" indent="0" algn="just">
              <a:buNone/>
            </a:pPr>
            <a:r>
              <a:rPr lang="es-MX" sz="2800" dirty="0" smtClean="0">
                <a:solidFill>
                  <a:schemeClr val="tx1"/>
                </a:solidFill>
                <a:latin typeface="+mj-lt"/>
              </a:rPr>
              <a:t>LAS </a:t>
            </a:r>
            <a:r>
              <a:rPr lang="es-MX" sz="2800" b="1" dirty="0" smtClean="0">
                <a:solidFill>
                  <a:srgbClr val="FF0000"/>
                </a:solidFill>
                <a:latin typeface="+mj-lt"/>
              </a:rPr>
              <a:t>ACTUACIONES POSTERIORES A LA </a:t>
            </a:r>
            <a:r>
              <a:rPr lang="es-MX" sz="2800" b="1" dirty="0" smtClean="0">
                <a:solidFill>
                  <a:srgbClr val="FF0000"/>
                </a:solidFill>
                <a:latin typeface="+mj-lt"/>
              </a:rPr>
              <a:t>PRIMER </a:t>
            </a:r>
            <a:r>
              <a:rPr lang="es-MX" sz="2800" b="1" dirty="0" smtClean="0">
                <a:solidFill>
                  <a:srgbClr val="FF0000"/>
                </a:solidFill>
                <a:latin typeface="+mj-lt"/>
              </a:rPr>
              <a:t>ETAPA DE EJECUCIÓN </a:t>
            </a:r>
            <a:r>
              <a:rPr lang="es-MX" sz="2800" dirty="0" smtClean="0">
                <a:solidFill>
                  <a:schemeClr val="tx1"/>
                </a:solidFill>
                <a:latin typeface="+mj-lt"/>
              </a:rPr>
              <a:t>SE REGULARÁN CONFORME A LOS PASOS 1°, </a:t>
            </a:r>
            <a:r>
              <a:rPr lang="es-MX" sz="2800" dirty="0" smtClean="0">
                <a:solidFill>
                  <a:schemeClr val="tx1"/>
                </a:solidFill>
                <a:latin typeface="+mj-lt"/>
              </a:rPr>
              <a:t>2°, 3° Y 4°, </a:t>
            </a:r>
            <a:r>
              <a:rPr lang="es-MX" sz="2800" dirty="0" smtClean="0">
                <a:solidFill>
                  <a:schemeClr val="tx1"/>
                </a:solidFill>
                <a:latin typeface="+mj-lt"/>
              </a:rPr>
              <a:t>REGULÁNDOSE LOS HONORARIOS EN EL 40 % DEL RESULTADO (CASO «SIEGEMUND»).</a:t>
            </a:r>
            <a:endParaRPr lang="es-MX" sz="2800" dirty="0">
              <a:solidFill>
                <a:schemeClr val="tx1"/>
              </a:solidFill>
              <a:latin typeface="+mj-lt"/>
            </a:endParaRPr>
          </a:p>
        </p:txBody>
      </p:sp>
    </p:spTree>
    <p:extLst>
      <p:ext uri="{BB962C8B-B14F-4D97-AF65-F5344CB8AC3E}">
        <p14:creationId xmlns:p14="http://schemas.microsoft.com/office/powerpoint/2010/main" val="103877382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364</TotalTime>
  <Words>686</Words>
  <Application>Microsoft Office PowerPoint</Application>
  <PresentationFormat>Personalizado</PresentationFormat>
  <Paragraphs>51</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Mínimo legal honorarios regulados por ley 27.423</vt:lpstr>
      <vt:lpstr>PRIMER PASO. DETERMINAR LA BASE REGULATORIA</vt:lpstr>
      <vt:lpstr>SEGUNDO PASO. ART. 21 LEY 27.423 Identificar la escala a la que pertenece</vt:lpstr>
      <vt:lpstr>Presentación de PowerPoint</vt:lpstr>
      <vt:lpstr>CUARTO PASO. ESTABLECER MINIMOS Y MAXIMOS LEGALES</vt:lpstr>
      <vt:lpstr>SI LOS HONORARIOS A REGULAR  PERTENECEN A LA ETAPA DE EJECUCION DEBE ESTARSE A LO DISPUESTO EN EL ART.41 DE LA LEY 27.423</vt:lpstr>
      <vt:lpstr>EN LA PRIMER ETAPA DE EJECUCIÓN SE REGULARÁN HONORARIOS CONFORME A LOS PASOS 1°, 2°, 3° Y 4° TOMÁNDOSE LA MITAD DEL RESULTADO Y SE REDUCIRÁ UN 10 % SI NO HUBO EXCEPCIONES.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Mínimos legales en honorarios</dc:title>
  <dc:creator>ger_v15@yahoo.com.ar</dc:creator>
  <cp:lastModifiedBy>valen</cp:lastModifiedBy>
  <cp:revision>27</cp:revision>
  <dcterms:created xsi:type="dcterms:W3CDTF">2024-04-15T15:29:32Z</dcterms:created>
  <dcterms:modified xsi:type="dcterms:W3CDTF">2024-04-17T22:38:48Z</dcterms:modified>
</cp:coreProperties>
</file>