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7" d="100"/>
          <a:sy n="67" d="100"/>
        </p:scale>
        <p:origin x="-86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4/19/2024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46C117F-5CCF-4837-BE5F-2B92066CAFAF}"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4EB90BD-B6CE-46B7-997F-7313B992CCDC}"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DB9D11F-B188-461D-B23F-39381795C052}"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‹Nº›</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52E6D8D9-55A2-4063-B0F3-121F44549695}"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D4B24536-994D-4021-A283-9F449C0DB509}" type="datetimeFigureOut">
              <a:rPr lang="en-US" dirty="0"/>
              <a:t>4/19/2024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3CBBBB78-C96F-47B7-AB17-D852CA960AC9}" type="datetimeFigureOut">
              <a:rPr lang="en-US" dirty="0"/>
              <a:t>4/19/2024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4/19/2024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4/19/2024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4/19/2024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0578ACC-22D6-47C1-A373-4FD133E34F3C}" type="datetimeFigureOut">
              <a:rPr lang="en-US" dirty="0"/>
              <a:t>4/19/2024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4/19/2024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4/19/2024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4/19/2024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E331444B-B92B-4E27-8C94-BB93EAF5CB18}"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3EFA5E-FA76-400D-B3DC-F0BA90E6D107}" type="datetimeFigureOut">
              <a:rPr lang="en-US" dirty="0"/>
              <a:t>4/19/2024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4/19/2024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9A9AF4C-8E53-5FB4-71BC-D7E0A72514CE}"/>
              </a:ext>
            </a:extLst>
          </p:cNvPr>
          <p:cNvSpPr>
            <a:spLocks noGrp="1"/>
          </p:cNvSpPr>
          <p:nvPr>
            <p:ph type="ctrTitle"/>
          </p:nvPr>
        </p:nvSpPr>
        <p:spPr/>
        <p:txBody>
          <a:bodyPr/>
          <a:lstStyle/>
          <a:p>
            <a:pPr algn="ctr"/>
            <a:r>
              <a:rPr lang="es-AR" dirty="0" smtClean="0"/>
              <a:t>CÓMPUTO </a:t>
            </a:r>
            <a:r>
              <a:rPr lang="es-AR" dirty="0"/>
              <a:t>DE INTERESES DE HONORARIOS</a:t>
            </a:r>
          </a:p>
        </p:txBody>
      </p:sp>
      <p:sp>
        <p:nvSpPr>
          <p:cNvPr id="3" name="Subtítulo 2">
            <a:extLst>
              <a:ext uri="{FF2B5EF4-FFF2-40B4-BE49-F238E27FC236}">
                <a16:creationId xmlns:a16="http://schemas.microsoft.com/office/drawing/2014/main" xmlns="" id="{FFD06899-AD79-6CB1-2485-08E4C74C70B7}"/>
              </a:ext>
            </a:extLst>
          </p:cNvPr>
          <p:cNvSpPr>
            <a:spLocks noGrp="1"/>
          </p:cNvSpPr>
          <p:nvPr>
            <p:ph type="subTitle" idx="1"/>
          </p:nvPr>
        </p:nvSpPr>
        <p:spPr/>
        <p:txBody>
          <a:bodyPr>
            <a:normAutofit lnSpcReduction="10000"/>
          </a:bodyPr>
          <a:lstStyle/>
          <a:p>
            <a:pPr algn="ctr"/>
            <a:r>
              <a:rPr lang="es-AR" dirty="0" smtClean="0"/>
              <a:t>ARTS. </a:t>
            </a:r>
            <a:r>
              <a:rPr lang="es-AR" dirty="0"/>
              <a:t>49 Y 61 LEY 21.839</a:t>
            </a:r>
          </a:p>
          <a:p>
            <a:pPr algn="ctr"/>
            <a:r>
              <a:rPr lang="es-AR" dirty="0" smtClean="0"/>
              <a:t>ARTS. 51 </a:t>
            </a:r>
            <a:r>
              <a:rPr lang="es-AR" dirty="0"/>
              <a:t>Y </a:t>
            </a:r>
            <a:r>
              <a:rPr lang="es-AR" dirty="0" smtClean="0"/>
              <a:t>54 </a:t>
            </a:r>
            <a:r>
              <a:rPr lang="es-AR" dirty="0"/>
              <a:t>LEY 27.423</a:t>
            </a:r>
          </a:p>
          <a:p>
            <a:r>
              <a:rPr lang="es-AR" dirty="0"/>
              <a:t> </a:t>
            </a:r>
          </a:p>
        </p:txBody>
      </p:sp>
    </p:spTree>
    <p:extLst>
      <p:ext uri="{BB962C8B-B14F-4D97-AF65-F5344CB8AC3E}">
        <p14:creationId xmlns:p14="http://schemas.microsoft.com/office/powerpoint/2010/main" val="1670795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EADD513D-6F1C-A921-08B2-D1F263D2229E}"/>
              </a:ext>
            </a:extLst>
          </p:cNvPr>
          <p:cNvSpPr txBox="1"/>
          <p:nvPr/>
        </p:nvSpPr>
        <p:spPr>
          <a:xfrm>
            <a:off x="689548" y="1394085"/>
            <a:ext cx="9773586" cy="5031057"/>
          </a:xfrm>
          <a:prstGeom prst="rect">
            <a:avLst/>
          </a:prstGeom>
          <a:noFill/>
        </p:spPr>
        <p:txBody>
          <a:bodyPr wrap="square">
            <a:spAutoFit/>
          </a:bodyPr>
          <a:lstStyle/>
          <a:p>
            <a:pPr algn="ctr">
              <a:lnSpc>
                <a:spcPct val="150000"/>
              </a:lnSpc>
              <a:spcAft>
                <a:spcPts val="800"/>
              </a:spcAft>
            </a:pPr>
            <a:r>
              <a:rPr lang="es-AR" b="1" i="1" u="sng" kern="100" dirty="0">
                <a:latin typeface="Times New Roman" panose="02020603050405020304" pitchFamily="18" charset="0"/>
                <a:ea typeface="Aptos" panose="020B0004020202020204" pitchFamily="34" charset="0"/>
                <a:cs typeface="Times New Roman" panose="02020603050405020304" pitchFamily="18" charset="0"/>
              </a:rPr>
              <a:t>INAPELABILIDAD DE LA RESOLUCIÓN CUANDO EL MONTO DISCUTIDO EN CONCEPTO DE INTERESES FUERA MENOR AL ESTABLECIDO EN EL ART. 242 DEL CPCCN</a:t>
            </a:r>
            <a:r>
              <a:rPr lang="es-AR" b="1" i="1" kern="100" dirty="0">
                <a:latin typeface="Times New Roman" panose="02020603050405020304" pitchFamily="18" charset="0"/>
                <a:ea typeface="Aptos" panose="020B0004020202020204" pitchFamily="34" charset="0"/>
                <a:cs typeface="Times New Roman" panose="02020603050405020304" pitchFamily="18" charset="0"/>
              </a:rPr>
              <a:t>.</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P</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or criterio mayoritario, se </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verifica si la resolución de grado resulta apelable por el monto de intereses en debate</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(art. 242 CPCCN).</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Se toma el valor vigente por Acordada C.S.J.N. a la fecha de interposición del recurso de apelación. </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Montos: L</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ey 26.536 $ 20.000; Acordada 16/14 del 19/5/2014 $ 50.000, Acordada 45/16 del 30/12/2016 $ 90.000, Acordada 43/18 a partir del 1/1/2019 $ 150.000, Acordada 41/19 a partir del 1/1/2020 $ 300.000, Acordada 14/22 a partir del 1/6/2022 $ 700.000, Acordada 10/24 a partir del 1/5/2024 $ 2.100.000.  </a:t>
            </a: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46319/2007 Autos: “LOVOTTI NELIDA VICTORIA c/ ANSES s/REAJUSTES VARIOS” Sentencia Interlocutoria del día 7/3/2024</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192322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3500B041-0596-0D83-BD90-C797D8169A53}"/>
              </a:ext>
            </a:extLst>
          </p:cNvPr>
          <p:cNvSpPr txBox="1"/>
          <p:nvPr/>
        </p:nvSpPr>
        <p:spPr>
          <a:xfrm>
            <a:off x="209863" y="194871"/>
            <a:ext cx="10043409" cy="5964646"/>
          </a:xfrm>
          <a:prstGeom prst="rect">
            <a:avLst/>
          </a:prstGeom>
          <a:noFill/>
        </p:spPr>
        <p:txBody>
          <a:bodyPr wrap="square">
            <a:spAutoFit/>
          </a:bodyPr>
          <a:lstStyle/>
          <a:p>
            <a:pPr algn="ctr">
              <a:lnSpc>
                <a:spcPct val="150000"/>
              </a:lnSpc>
              <a:spcAft>
                <a:spcPts val="800"/>
              </a:spcAft>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COMPUTO DE INTERESES POR LEY 21.839 ARTS.49 Y 61 LEY 21.839</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Los intereses fijados por ley 21. 839 se computan una vez vencidos 30 días desde la fecha en que la resolución que los regula quedó firme.</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kern="100" dirty="0">
                <a:latin typeface="Times New Roman" panose="02020603050405020304" pitchFamily="18" charset="0"/>
                <a:ea typeface="Aptos" panose="020B0004020202020204" pitchFamily="34" charset="0"/>
                <a:cs typeface="Times New Roman" panose="02020603050405020304" pitchFamily="18" charset="0"/>
              </a:rPr>
              <a:t>Su cálculo procede</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hasta la fecha de efectivo pago, calculados a la tasa pasiva de acuerdo a lo establecido en los arts. 49 y 61 de la ley 21.839. </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El </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pago de intereses se computa hasta la transferencia</a:t>
            </a:r>
            <a:r>
              <a:rPr lang="es-AR" i="1" kern="100" dirty="0">
                <a:latin typeface="Times New Roman" panose="02020603050405020304" pitchFamily="18" charset="0"/>
                <a:ea typeface="Aptos" panose="020B0004020202020204" pitchFamily="34" charset="0"/>
                <a:cs typeface="Times New Roman" panose="02020603050405020304" pitchFamily="18" charset="0"/>
              </a:rPr>
              <a:t>, </a:t>
            </a:r>
            <a:r>
              <a:rPr lang="es-AR" kern="100" dirty="0">
                <a:latin typeface="Times New Roman" panose="02020603050405020304" pitchFamily="18" charset="0"/>
                <a:ea typeface="Aptos" panose="020B0004020202020204" pitchFamily="34" charset="0"/>
                <a:cs typeface="Times New Roman" panose="02020603050405020304" pitchFamily="18" charset="0"/>
              </a:rPr>
              <a:t>no resultando suficiente el depósito judicial.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Fallo de Corte “EDESAL S.A. e/ Estado Nacional (Ministerio de Economía) y otro s/impugnación de actos administrativos” Sentencia del 23/11/17</a:t>
            </a:r>
            <a:r>
              <a:rPr lang="es-AR" kern="100" dirty="0">
                <a:latin typeface="Times New Roman" panose="02020603050405020304" pitchFamily="18" charset="0"/>
                <a:ea typeface="Aptos" panose="020B0004020202020204" pitchFamily="34" charset="0"/>
                <a:cs typeface="Times New Roman" panose="02020603050405020304" pitchFamily="18" charset="0"/>
              </a:rPr>
              <a:t>.</a:t>
            </a:r>
            <a:endParaRPr lang="es-AR" sz="1800" kern="100" dirty="0">
              <a:effectLst/>
              <a:latin typeface="Times New Roman" panose="02020603050405020304" pitchFamily="18" charset="0"/>
              <a:ea typeface="Aptos" panose="020B0004020202020204" pitchFamily="34" charset="0"/>
              <a:cs typeface="Times New Roman" panose="02020603050405020304" pitchFamily="18" charset="0"/>
            </a:endParaRP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81926/2012 Autos: “CABALLIERI ADELA ELVIRA c/ ANSES s/REAJUSTES VARIOS” Sentencia Interlocutoria de fecha 15/11/2022. </a:t>
            </a: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46825/2006 Autos: “PEREZ ANDRES Y OTROS c/ EN -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M°</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DE DEFENSA s/PERSONAL MILITAR Y CIVIL DE LAS FFAA Y DE SEG” Sentencia Interlocutoria del 28 de diciembre de 2021.</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38039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DEFF1328-4B46-8E38-632A-19A087DE9321}"/>
              </a:ext>
            </a:extLst>
          </p:cNvPr>
          <p:cNvSpPr txBox="1"/>
          <p:nvPr/>
        </p:nvSpPr>
        <p:spPr>
          <a:xfrm>
            <a:off x="959370" y="569627"/>
            <a:ext cx="8180881" cy="4615559"/>
          </a:xfrm>
          <a:prstGeom prst="rect">
            <a:avLst/>
          </a:prstGeom>
          <a:noFill/>
        </p:spPr>
        <p:txBody>
          <a:bodyPr wrap="square">
            <a:spAutoFit/>
          </a:bodyPr>
          <a:lstStyle/>
          <a:p>
            <a:pPr algn="ctr">
              <a:lnSpc>
                <a:spcPct val="150000"/>
              </a:lnSpc>
              <a:spcAft>
                <a:spcPts val="800"/>
              </a:spcAft>
            </a:pPr>
            <a:r>
              <a:rPr lang="es-AR" b="1" i="1" u="sng" kern="100" dirty="0">
                <a:latin typeface="Times New Roman" panose="02020603050405020304" pitchFamily="18" charset="0"/>
                <a:ea typeface="Aptos" panose="020B0004020202020204" pitchFamily="34" charset="0"/>
                <a:cs typeface="Times New Roman" panose="02020603050405020304" pitchFamily="18" charset="0"/>
              </a:rPr>
              <a:t>COMPUTO DE INTERESES AL MOMENTO DE SER CUANTIFICADOS</a:t>
            </a:r>
            <a:endPar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En aquellos casos en que los </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honorarios son fijados en un porcentaje de las sumas que resulten a favor del reclamante</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no puede considerarse el </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cómputo de intereses a partir de los 30 días en que adquirió firmeza</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dicha sentencia.</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R</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ecién al momento en que exista liquidación aprobada judicialmente, podrán </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cuantificarse los emolumentos</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y una vez firme esta resolución, comenzará a correr el plazo de 30 días dispuesto en el art.49. </a:t>
            </a:r>
          </a:p>
          <a:p>
            <a:pPr algn="just">
              <a:lnSpc>
                <a:spcPct val="150000"/>
              </a:lnSpc>
              <a:spcAft>
                <a:spcPts val="800"/>
              </a:spcAft>
            </a:pPr>
            <a:endParaRPr lang="es-AR" sz="1800" kern="100" dirty="0">
              <a:effectLst/>
              <a:latin typeface="Times New Roman" panose="02020603050405020304" pitchFamily="18" charset="0"/>
              <a:ea typeface="Aptos" panose="020B0004020202020204" pitchFamily="34" charset="0"/>
              <a:cs typeface="Times New Roman" panose="02020603050405020304" pitchFamily="18" charset="0"/>
            </a:endParaRP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45552/2010 Autos: “DIETL ENRIQUE ARTURO c/ ANSES s/AMPAROS Y SUMARISIMOS” Sentencia Interlocutoria de fecha 15/2/2024.</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5805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4C360B55-42AB-F7F3-91C6-355C2F45F764}"/>
              </a:ext>
            </a:extLst>
          </p:cNvPr>
          <p:cNvSpPr txBox="1"/>
          <p:nvPr/>
        </p:nvSpPr>
        <p:spPr>
          <a:xfrm>
            <a:off x="239843" y="254833"/>
            <a:ext cx="10058400" cy="6277552"/>
          </a:xfrm>
          <a:prstGeom prst="rect">
            <a:avLst/>
          </a:prstGeom>
          <a:noFill/>
        </p:spPr>
        <p:txBody>
          <a:bodyPr wrap="square">
            <a:spAutoFit/>
          </a:bodyPr>
          <a:lstStyle/>
          <a:p>
            <a:pPr algn="ctr">
              <a:lnSpc>
                <a:spcPct val="150000"/>
              </a:lnSpc>
              <a:spcAft>
                <a:spcPts val="800"/>
              </a:spcAft>
            </a:pPr>
            <a:r>
              <a:rPr lang="es-AR" sz="1800" u="sng" kern="100" dirty="0">
                <a:effectLst/>
                <a:latin typeface="Times New Roman" panose="02020603050405020304" pitchFamily="18" charset="0"/>
                <a:ea typeface="Aptos" panose="020B0004020202020204" pitchFamily="34" charset="0"/>
                <a:cs typeface="Times New Roman" panose="02020603050405020304" pitchFamily="18" charset="0"/>
              </a:rPr>
              <a:t>-</a:t>
            </a: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CIRCUITO DE PAGO</a:t>
            </a:r>
            <a:r>
              <a:rPr lang="es-AR" sz="1800" b="1" u="sng" kern="100" dirty="0">
                <a:effectLst/>
                <a:latin typeface="Times New Roman" panose="02020603050405020304" pitchFamily="18" charset="0"/>
                <a:ea typeface="Aptos" panose="020B0004020202020204" pitchFamily="34" charset="0"/>
                <a:cs typeface="Times New Roman" panose="02020603050405020304" pitchFamily="18" charset="0"/>
              </a:rPr>
              <a:t>-ANSES </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La demandada considera que no procede el cómputo de intereses de honorarios por no incurrir en mora en tanto existe un procedimiento específico para el cobro de honorarios de acuerdo a lo establecido en la Resolución 37/21 publicada en el Boletín Oficial en fecha 02/02/2021 (Res. SIGEN Nro. 200/02), iniciando el circuito de pago administrativo y formación del legajo correspondiente (conforme Res. 2021-37-ANSES-) cumpliéndose con el nuevo canal de Recepción de Trámites de Pago para Obligaciones Judiciales no Previsionales (Costas y Honorarios) es el Sistema de Atención Virtual publicado en el sitio web oficial de ANSES. </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L</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a Sala considera que si bien existe un circuito de pago, que lleva a abonar los honorarios profesionales más allá del plazo fijado en la norma arancelaria, ello no resulta óbice para que una vez abonados los estipendios se adicionen los intereses establecidos por ley arancelaria. </a:t>
            </a:r>
          </a:p>
          <a:p>
            <a:pPr algn="just">
              <a:lnSpc>
                <a:spcPct val="150000"/>
              </a:lnSpc>
              <a:spcAft>
                <a:spcPts val="800"/>
              </a:spcAft>
            </a:pPr>
            <a:endParaRPr lang="es-AR" sz="1800" kern="100" dirty="0">
              <a:effectLst/>
              <a:latin typeface="Times New Roman" panose="02020603050405020304" pitchFamily="18" charset="0"/>
              <a:ea typeface="Aptos" panose="020B0004020202020204" pitchFamily="34" charset="0"/>
              <a:cs typeface="Times New Roman" panose="02020603050405020304" pitchFamily="18" charset="0"/>
            </a:endParaRP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18070/1997 Autos: “STRANO AMPARO MARIA c/ ANSES s/REAJUSTES VARIOS” Sentencia Interlocutoria de fecha 15/2/2024</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076495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6861246C-98E9-B55D-5186-3A5172DD8F58}"/>
              </a:ext>
            </a:extLst>
          </p:cNvPr>
          <p:cNvSpPr txBox="1"/>
          <p:nvPr/>
        </p:nvSpPr>
        <p:spPr>
          <a:xfrm>
            <a:off x="59961" y="-104931"/>
            <a:ext cx="10208302" cy="6482737"/>
          </a:xfrm>
          <a:prstGeom prst="rect">
            <a:avLst/>
          </a:prstGeom>
          <a:noFill/>
        </p:spPr>
        <p:txBody>
          <a:bodyPr wrap="square">
            <a:spAutoFit/>
          </a:bodyPr>
          <a:lstStyle/>
          <a:p>
            <a:pPr algn="ctr">
              <a:lnSpc>
                <a:spcPct val="150000"/>
              </a:lnSpc>
              <a:spcAft>
                <a:spcPts val="800"/>
              </a:spcAft>
            </a:pPr>
            <a:r>
              <a:rPr lang="es-AR" sz="1800" b="1" u="sng" kern="100" dirty="0">
                <a:effectLst/>
                <a:latin typeface="Times New Roman" panose="02020603050405020304" pitchFamily="18" charset="0"/>
                <a:ea typeface="Aptos" panose="020B0004020202020204" pitchFamily="34" charset="0"/>
                <a:cs typeface="Times New Roman" panose="02020603050405020304" pitchFamily="18" charset="0"/>
              </a:rPr>
              <a:t>-</a:t>
            </a: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PAGO POR PREVISION PRESUPUESTARIA</a:t>
            </a:r>
            <a:r>
              <a:rPr lang="es-AR" sz="1800" b="1" u="sng" kern="100" dirty="0">
                <a:effectLst/>
                <a:latin typeface="Times New Roman" panose="02020603050405020304" pitchFamily="18" charset="0"/>
                <a:ea typeface="Aptos" panose="020B0004020202020204" pitchFamily="34" charset="0"/>
                <a:cs typeface="Times New Roman" panose="02020603050405020304" pitchFamily="18" charset="0"/>
              </a:rPr>
              <a:t>- </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C</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uando el procedimiento de pago debe respetar las leyes presupuestarias,</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el cómputo de intereses también corresponde desde el vencimiento del plazo de 30 días establecido en el art.49 de la ley 21.839 y hasta la fecha de transferencia de las sumas adeudadas.</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Ver Fallo de C.S.J.N.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“González, Ricardo c/ Prefectura Naval Argentina s/ amparo por mora de la administración” sentencia de fecha 28 de octubre de 2021 que remite a sus fundamentos en la causa</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“Martínez, Gabriel Rubén c/ </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Estado</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Nacional Ministerio del Interior Policía Federal Argentina s/ daños y perjuicios” sentencia de fecha 3 de diciembre de 2020.</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Si el deudor es el Estado,</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el pago será en el plazo especial establecido por el art. 170 de la ley 11.672</a:t>
            </a:r>
            <a:r>
              <a:rPr lang="es-AR" kern="100" dirty="0">
                <a:latin typeface="Times New Roman" panose="02020603050405020304" pitchFamily="18" charset="0"/>
                <a:ea typeface="Aptos" panose="020B0004020202020204" pitchFamily="34" charset="0"/>
                <a:cs typeface="Times New Roman" panose="02020603050405020304" pitchFamily="18" charset="0"/>
              </a:rPr>
              <a:t>.</a:t>
            </a:r>
          </a:p>
          <a:p>
            <a:pPr marL="285750" indent="-285750" algn="just">
              <a:lnSpc>
                <a:spcPct val="150000"/>
              </a:lnSpc>
              <a:spcAft>
                <a:spcPts val="800"/>
              </a:spcAft>
              <a:buFont typeface="Arial" panose="020B0604020202020204" pitchFamily="34" charset="0"/>
              <a:buChar char="•"/>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La sujeción presupuestaria no es motivo para fundar la improcedencia de los intereses durante la tramitación del pago, ante la falta de una previsión expresa que los excluya. </a:t>
            </a:r>
            <a:endParaRPr lang="es-AR" kern="100" dirty="0">
              <a:latin typeface="Times New Roman" panose="02020603050405020304" pitchFamily="18" charset="0"/>
              <a:ea typeface="Aptos" panose="020B0004020202020204" pitchFamily="34" charset="0"/>
              <a:cs typeface="Times New Roman" panose="02020603050405020304" pitchFamily="18" charset="0"/>
            </a:endParaRPr>
          </a:p>
          <a:p>
            <a:pPr marL="285750" indent="-285750" algn="just">
              <a:lnSpc>
                <a:spcPct val="150000"/>
              </a:lnSpc>
              <a:spcAft>
                <a:spcPts val="800"/>
              </a:spcAft>
              <a:buFont typeface="Arial" panose="020B0604020202020204" pitchFamily="34" charset="0"/>
              <a:buChar char="•"/>
            </a:pPr>
            <a:endParaRPr lang="es-AR" b="1" kern="100" dirty="0">
              <a:latin typeface="Times New Roman" panose="02020603050405020304" pitchFamily="18" charset="0"/>
              <a:ea typeface="Aptos" panose="020B0004020202020204" pitchFamily="34" charset="0"/>
              <a:cs typeface="Times New Roman" panose="02020603050405020304" pitchFamily="18" charset="0"/>
            </a:endParaRPr>
          </a:p>
          <a:p>
            <a:pPr algn="just">
              <a:lnSpc>
                <a:spcPct val="150000"/>
              </a:lnSpc>
              <a:spcAft>
                <a:spcPts val="800"/>
              </a:spcAft>
            </a:pPr>
            <a:r>
              <a:rPr lang="es-AR" b="1" kern="100" dirty="0" err="1">
                <a:latin typeface="Times New Roman" panose="02020603050405020304" pitchFamily="18" charset="0"/>
                <a:ea typeface="Aptos" panose="020B0004020202020204" pitchFamily="34" charset="0"/>
                <a:cs typeface="Times New Roman" panose="02020603050405020304" pitchFamily="18" charset="0"/>
              </a:rPr>
              <a:t>Expte</a:t>
            </a:r>
            <a:r>
              <a:rPr lang="es-AR" b="1" kern="100" dirty="0">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Nº54936/2007 AUTOS: CASTELLS CASILDA PILAR Y OTROS c/ E.N.- MIN. DE DEFENSA s/PERSONAL MILITAR Y CIVIL DE LAS FFAA Y DE SEG Sentencia Interlocutoria del 26/3/2024.</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320745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E835E793-730F-D862-5CFD-0C5E61403042}"/>
              </a:ext>
            </a:extLst>
          </p:cNvPr>
          <p:cNvSpPr txBox="1"/>
          <p:nvPr/>
        </p:nvSpPr>
        <p:spPr>
          <a:xfrm>
            <a:off x="554636" y="554635"/>
            <a:ext cx="8585615" cy="5446556"/>
          </a:xfrm>
          <a:prstGeom prst="rect">
            <a:avLst/>
          </a:prstGeom>
          <a:noFill/>
        </p:spPr>
        <p:txBody>
          <a:bodyPr wrap="square">
            <a:spAutoFit/>
          </a:bodyPr>
          <a:lstStyle/>
          <a:p>
            <a:pPr algn="ctr">
              <a:lnSpc>
                <a:spcPct val="150000"/>
              </a:lnSpc>
              <a:spcAft>
                <a:spcPts val="800"/>
              </a:spcAft>
            </a:pP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LA DEMANDADA PRETENDE PRESUPUESTAR LOS HONORARIOS </a:t>
            </a:r>
            <a:r>
              <a:rPr lang="es-AR" b="1" i="1" u="sng" kern="100" dirty="0">
                <a:latin typeface="Times New Roman" panose="02020603050405020304" pitchFamily="18" charset="0"/>
                <a:ea typeface="Aptos" panose="020B0004020202020204" pitchFamily="34" charset="0"/>
                <a:cs typeface="Times New Roman" panose="02020603050405020304" pitchFamily="18" charset="0"/>
              </a:rPr>
              <a:t>AL MOMENTO DE SER CUANTIFICADOS.</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A</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l acompañarse la liquidación correspondiente al capital de condena con sus intereses</a:t>
            </a:r>
            <a:r>
              <a:rPr lang="es-AR" kern="100" dirty="0">
                <a:latin typeface="Times New Roman" panose="02020603050405020304" pitchFamily="18" charset="0"/>
                <a:ea typeface="Aptos" panose="020B0004020202020204" pitchFamily="34" charset="0"/>
                <a:cs typeface="Times New Roman" panose="02020603050405020304" pitchFamily="18" charset="0"/>
              </a:rPr>
              <a:t>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también debe incluirse el monto correspondiente a la deuda de honorarios, a la cual la demandada está obligada con la determinación de la base regulatoria dispuesta en el reconocimiento judicial firme, </a:t>
            </a:r>
          </a:p>
          <a:p>
            <a:pPr marL="285750" indent="-285750" algn="just">
              <a:lnSpc>
                <a:spcPct val="150000"/>
              </a:lnSpc>
              <a:spcAft>
                <a:spcPts val="800"/>
              </a:spcAft>
              <a:buFont typeface="Arial" panose="020B0604020202020204" pitchFamily="34" charset="0"/>
              <a:buChar char="•"/>
            </a:pPr>
            <a:r>
              <a:rPr lang="es-AR" kern="100" dirty="0">
                <a:latin typeface="Times New Roman" panose="02020603050405020304" pitchFamily="18" charset="0"/>
                <a:ea typeface="Aptos" panose="020B0004020202020204" pitchFamily="34" charset="0"/>
                <a:cs typeface="Times New Roman" panose="02020603050405020304" pitchFamily="18" charset="0"/>
              </a:rPr>
              <a:t>Debe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realizar la previsión presupuestaria correspondiente a ambos conceptos:</a:t>
            </a:r>
            <a:r>
              <a:rPr lang="es-AR" sz="1800" i="1" kern="100" dirty="0">
                <a:effectLst/>
                <a:latin typeface="Times New Roman" panose="02020603050405020304" pitchFamily="18" charset="0"/>
                <a:ea typeface="Aptos" panose="020B0004020202020204" pitchFamily="34" charset="0"/>
                <a:cs typeface="Times New Roman" panose="02020603050405020304" pitchFamily="18" charset="0"/>
              </a:rPr>
              <a:t> 1) el capital e intereses de la parte actora y 2) los honorarios e intereses pertenecientes al representante legal.</a:t>
            </a: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48971/2016 Autos: “CADENAS FLORENCIO ALDO c/ CAJA DE RETIROS JUBILAC.Y PENS.DE LA POLICIA FEDERAL s/PERSONAL MILITAR Y CIVIL DE LAS FFAA Y DE SEG” Sentencia Interlocutoria de fecha  13/9/2023.</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847643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AF6A4E61-105F-44D1-C427-D68B90216610}"/>
              </a:ext>
            </a:extLst>
          </p:cNvPr>
          <p:cNvSpPr txBox="1"/>
          <p:nvPr/>
        </p:nvSpPr>
        <p:spPr>
          <a:xfrm>
            <a:off x="104931" y="-1"/>
            <a:ext cx="9893508" cy="6277552"/>
          </a:xfrm>
          <a:prstGeom prst="rect">
            <a:avLst/>
          </a:prstGeom>
          <a:noFill/>
        </p:spPr>
        <p:txBody>
          <a:bodyPr wrap="square">
            <a:spAutoFit/>
          </a:bodyPr>
          <a:lstStyle/>
          <a:p>
            <a:pPr algn="ctr">
              <a:lnSpc>
                <a:spcPct val="150000"/>
              </a:lnSpc>
              <a:spcAft>
                <a:spcPts val="800"/>
              </a:spcAft>
            </a:pP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PEDIDO EXPRESO DE CÓMPUTO DE INTERESES POR ART.54 DE LA LEY 27.423</a:t>
            </a:r>
            <a:r>
              <a:rPr lang="es-AR" b="1" i="1" u="sng" kern="100" dirty="0">
                <a:latin typeface="Times New Roman" panose="02020603050405020304" pitchFamily="18" charset="0"/>
                <a:ea typeface="Aptos" panose="020B0004020202020204" pitchFamily="34" charset="0"/>
                <a:cs typeface="Times New Roman" panose="02020603050405020304" pitchFamily="18" charset="0"/>
              </a:rPr>
              <a:t> CUANDO LOS</a:t>
            </a: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 HONORARIOS SE HAN REGULADO POR LEY 21.839. </a:t>
            </a:r>
          </a:p>
          <a:p>
            <a:pPr algn="just">
              <a:lnSpc>
                <a:spcPct val="150000"/>
              </a:lnSpc>
              <a:spcAft>
                <a:spcPts val="800"/>
              </a:spcAft>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A la fecha se realizó un planteo en el que la Dra. Dorado y </a:t>
            </a:r>
            <a:r>
              <a:rPr lang="es-AR" kern="100" dirty="0">
                <a:latin typeface="Times New Roman" panose="02020603050405020304" pitchFamily="18" charset="0"/>
                <a:ea typeface="Aptos" panose="020B0004020202020204" pitchFamily="34" charset="0"/>
                <a:cs typeface="Times New Roman" panose="02020603050405020304" pitchFamily="18" charset="0"/>
              </a:rPr>
              <a:t>el Dr. Carnota estimaron que la resolución resultaba inapelable por el monto en los términos del art. 242 CPCCN.</a:t>
            </a:r>
          </a:p>
          <a:p>
            <a:pPr algn="just">
              <a:lnSpc>
                <a:spcPct val="150000"/>
              </a:lnSpc>
              <a:spcAft>
                <a:spcPts val="800"/>
              </a:spcAft>
            </a:pP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El Dr. Fantini</a:t>
            </a:r>
            <a:r>
              <a:rPr lang="es-AR" kern="100" dirty="0">
                <a:latin typeface="Times New Roman" panose="02020603050405020304" pitchFamily="18" charset="0"/>
                <a:ea typeface="Aptos" panose="020B0004020202020204" pitchFamily="34" charset="0"/>
                <a:cs typeface="Times New Roman" panose="02020603050405020304" pitchFamily="18" charset="0"/>
              </a:rPr>
              <a:t>, en minoría, reconoció el</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reclamo compartiendo la doctrina de la Cámara Nacional de Apelaciones en lo Civil y Comercial Federal en el Acuerdo Plenario de fecha 21 de septiembre de 2023 en autos “</a:t>
            </a:r>
            <a:r>
              <a:rPr lang="es-AR" sz="1800" kern="100" dirty="0" err="1">
                <a:effectLst/>
                <a:latin typeface="Times New Roman" panose="02020603050405020304" pitchFamily="18" charset="0"/>
                <a:ea typeface="Aptos" panose="020B0004020202020204" pitchFamily="34" charset="0"/>
                <a:cs typeface="Times New Roman" panose="02020603050405020304" pitchFamily="18" charset="0"/>
              </a:rPr>
              <a:t>Gioia</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Graciela c/ Obra Social de la Unión del Personal Civil de la Nación s/ amparo de salud” expediente </a:t>
            </a:r>
            <a:r>
              <a:rPr lang="es-AR" sz="1800" kern="100" dirty="0" err="1">
                <a:effectLst/>
                <a:latin typeface="Times New Roman" panose="02020603050405020304" pitchFamily="18" charset="0"/>
                <a:ea typeface="Aptos" panose="020B0004020202020204" pitchFamily="34" charset="0"/>
                <a:cs typeface="Times New Roman" panose="02020603050405020304" pitchFamily="18" charset="0"/>
              </a:rPr>
              <a:t>N°</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 3686/2017 en el </a:t>
            </a:r>
            <a:r>
              <a:rPr lang="es-AR" kern="100" dirty="0">
                <a:latin typeface="Times New Roman" panose="02020603050405020304" pitchFamily="18" charset="0"/>
                <a:ea typeface="Aptos" panose="020B0004020202020204" pitchFamily="34" charset="0"/>
                <a:cs typeface="Times New Roman" panose="02020603050405020304" pitchFamily="18" charset="0"/>
              </a:rPr>
              <a:t>que </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por unanimidad consideraron “</a:t>
            </a:r>
            <a:r>
              <a:rPr lang="es-AR" sz="1800" b="1" i="1" u="sng" kern="100" dirty="0">
                <a:effectLst/>
                <a:latin typeface="Times New Roman" panose="02020603050405020304" pitchFamily="18" charset="0"/>
                <a:ea typeface="Aptos" panose="020B0004020202020204" pitchFamily="34" charset="0"/>
                <a:cs typeface="Times New Roman" panose="02020603050405020304" pitchFamily="18" charset="0"/>
              </a:rPr>
              <a:t>cuando la mora en el pago de los honorarios profesionales se hubiera producido durante la vigencia de la ley 27.423, se le aplicarán los lineamientos que surgen de dicha ley, independientemente de que los honorarios hayan sido determinados conforme los preceptos de la ley 21.839 (y sus modificatorias)</a:t>
            </a:r>
            <a:r>
              <a:rPr lang="es-AR" sz="1800" kern="100" dirty="0">
                <a:effectLst/>
                <a:latin typeface="Times New Roman" panose="02020603050405020304" pitchFamily="18" charset="0"/>
                <a:ea typeface="Aptos" panose="020B0004020202020204" pitchFamily="34" charset="0"/>
                <a:cs typeface="Times New Roman" panose="02020603050405020304" pitchFamily="18" charset="0"/>
              </a:rPr>
              <a:t>”.</a:t>
            </a:r>
          </a:p>
          <a:p>
            <a:pPr algn="just">
              <a:lnSpc>
                <a:spcPct val="150000"/>
              </a:lnSpc>
              <a:spcAft>
                <a:spcPts val="800"/>
              </a:spcAft>
            </a:pPr>
            <a:endParaRPr lang="es-AR" kern="100" dirty="0">
              <a:latin typeface="Times New Roman" panose="02020603050405020304" pitchFamily="18" charset="0"/>
              <a:ea typeface="Aptos" panose="020B0004020202020204" pitchFamily="34" charset="0"/>
              <a:cs typeface="Times New Roman" panose="02020603050405020304" pitchFamily="18" charset="0"/>
            </a:endParaRPr>
          </a:p>
          <a:p>
            <a:pPr algn="just">
              <a:lnSpc>
                <a:spcPct val="150000"/>
              </a:lnSpc>
              <a:spcAft>
                <a:spcPts val="800"/>
              </a:spcAft>
            </a:pP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Expte</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AR" sz="1800" b="1" kern="100" dirty="0" err="1">
                <a:effectLst/>
                <a:latin typeface="Times New Roman" panose="02020603050405020304" pitchFamily="18" charset="0"/>
                <a:ea typeface="Aptos" panose="020B0004020202020204" pitchFamily="34" charset="0"/>
                <a:cs typeface="Times New Roman" panose="02020603050405020304" pitchFamily="18" charset="0"/>
              </a:rPr>
              <a:t>Nº</a:t>
            </a:r>
            <a:r>
              <a:rPr lang="es-AR" sz="1800" b="1" kern="100" dirty="0">
                <a:effectLst/>
                <a:latin typeface="Times New Roman" panose="02020603050405020304" pitchFamily="18" charset="0"/>
                <a:ea typeface="Aptos" panose="020B0004020202020204" pitchFamily="34" charset="0"/>
                <a:cs typeface="Times New Roman" panose="02020603050405020304" pitchFamily="18" charset="0"/>
              </a:rPr>
              <a:t>: 14960/2011 Autos: “VEIGA ANA MARIA c/ ANSES s/REAJUSTES VARIOS” Sentencia Interlocutoria de fecha 15/2/2024.</a:t>
            </a:r>
            <a:endParaRPr lang="es-AR"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523259638"/>
      </p:ext>
    </p:extLst>
  </p:cSld>
  <p:clrMapOvr>
    <a:masterClrMapping/>
  </p:clrMapOvr>
</p:sld>
</file>

<file path=ppt/theme/theme1.xml><?xml version="1.0" encoding="utf-8"?>
<a:theme xmlns:a="http://schemas.openxmlformats.org/drawingml/2006/main" name="Berlí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TM04033917[[fn=Berlín]]</Template>
  <TotalTime>110</TotalTime>
  <Words>1179</Words>
  <Application>Microsoft Office PowerPoint</Application>
  <PresentationFormat>Personalizado</PresentationFormat>
  <Paragraphs>41</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Berlín</vt:lpstr>
      <vt:lpstr>CÓMPUTO DE INTERESES DE HONORARIOS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COMPUTO DE INTERESES DE HONORARIOS</dc:title>
  <dc:creator>Valentin Tolosa</dc:creator>
  <cp:lastModifiedBy>valen</cp:lastModifiedBy>
  <cp:revision>2</cp:revision>
  <dcterms:created xsi:type="dcterms:W3CDTF">2024-04-19T15:26:18Z</dcterms:created>
  <dcterms:modified xsi:type="dcterms:W3CDTF">2024-04-19T17:18:16Z</dcterms:modified>
</cp:coreProperties>
</file>