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-86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5/4/2024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3C04408-F011-8A92-2EDE-C2EAD4168A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9626" y="539647"/>
            <a:ext cx="10812375" cy="3880552"/>
          </a:xfrm>
        </p:spPr>
        <p:txBody>
          <a:bodyPr/>
          <a:lstStyle/>
          <a:p>
            <a:pPr algn="ctr"/>
            <a:r>
              <a:rPr lang="es-AR" dirty="0"/>
              <a:t>REGULACIÓN DE HONORARIOS DIFERIDA AL MOMENTO EN QUE SE DECLARA EL OBJETO CUMPLIDO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882F356-A003-4BD2-9E58-94539B976A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AR" dirty="0" smtClean="0"/>
              <a:t> </a:t>
            </a:r>
            <a:r>
              <a:rPr lang="es-AR" dirty="0"/>
              <a:t>CASO “ZARA”</a:t>
            </a:r>
          </a:p>
        </p:txBody>
      </p:sp>
    </p:spTree>
    <p:extLst>
      <p:ext uri="{BB962C8B-B14F-4D97-AF65-F5344CB8AC3E}">
        <p14:creationId xmlns:p14="http://schemas.microsoft.com/office/powerpoint/2010/main" val="766719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A2E20F1A-4C42-B7FB-C85E-644D6A3E8114}"/>
              </a:ext>
            </a:extLst>
          </p:cNvPr>
          <p:cNvSpPr txBox="1"/>
          <p:nvPr/>
        </p:nvSpPr>
        <p:spPr>
          <a:xfrm>
            <a:off x="274976" y="157700"/>
            <a:ext cx="11555074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PAUTAS A TENER EN CUENTA AL FIJAR LOS EMOLUMENTOS</a:t>
            </a:r>
            <a:endParaRPr lang="es-MX" u="sng" dirty="0" smtClean="0"/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 smtClean="0"/>
              <a:t>Las tareas desarrolladas en cada etapa del proceso.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/>
              <a:t>E</a:t>
            </a:r>
            <a:r>
              <a:rPr lang="es-MX" dirty="0" smtClean="0"/>
              <a:t>l valor de la UMA que se encuentre vigente a cada fecha de cierre de liquidación.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 smtClean="0"/>
              <a:t>En caso de existir pagos parciales realizados por la demandada, </a:t>
            </a:r>
            <a:r>
              <a:rPr lang="es-MX" dirty="0" smtClean="0"/>
              <a:t>también forman parte de la base regulatoria, tomándose en estos casos el </a:t>
            </a:r>
            <a:r>
              <a:rPr lang="es-MX" dirty="0" smtClean="0"/>
              <a:t>valor UMA vigente a la fecha del pago.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 smtClean="0"/>
              <a:t>En la </a:t>
            </a:r>
            <a:r>
              <a:rPr lang="es-MX" dirty="0" smtClean="0"/>
              <a:t>primera </a:t>
            </a:r>
            <a:r>
              <a:rPr lang="es-MX" dirty="0" smtClean="0"/>
              <a:t>etapa de ejecución se </a:t>
            </a:r>
            <a:r>
              <a:rPr lang="es-MX" dirty="0" smtClean="0"/>
              <a:t>aplicará el </a:t>
            </a:r>
            <a:r>
              <a:rPr lang="es-MX" dirty="0" smtClean="0"/>
              <a:t>art.41 de la ley 27.423 (la mitad de la escala del art.21, si no hubo excepciones se reducirán en un 10 % de lo que corresponde regular).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 smtClean="0"/>
              <a:t>En la segunda etapa y hasta que se cumpla el objeto de las actuaciones, se </a:t>
            </a:r>
            <a:r>
              <a:rPr lang="es-MX" dirty="0" smtClean="0"/>
              <a:t>aplicará </a:t>
            </a:r>
            <a:r>
              <a:rPr lang="es-MX" dirty="0" smtClean="0"/>
              <a:t>la última parte del art.41 de la ley 27.423 (el 40 %, caso </a:t>
            </a:r>
            <a:r>
              <a:rPr lang="es-MX" dirty="0" err="1" smtClean="0"/>
              <a:t>Siegemund</a:t>
            </a:r>
            <a:r>
              <a:rPr lang="es-MX" dirty="0" smtClean="0"/>
              <a:t>).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 smtClean="0"/>
              <a:t>Los cálculos siempre respetarán los mínimos legales (caso </a:t>
            </a:r>
            <a:r>
              <a:rPr lang="es-MX" dirty="0" err="1" smtClean="0"/>
              <a:t>Sago</a:t>
            </a:r>
            <a:r>
              <a:rPr lang="es-MX" dirty="0" smtClean="0"/>
              <a:t>) y el mecanismo que la Sala considera pertinente para mantener actualizado el monto </a:t>
            </a:r>
            <a:r>
              <a:rPr lang="es-MX" dirty="0" smtClean="0"/>
              <a:t>(caso </a:t>
            </a:r>
            <a:r>
              <a:rPr lang="es-MX" dirty="0" smtClean="0"/>
              <a:t>Aldana).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MX" dirty="0" smtClean="0"/>
              <a:t>El monto </a:t>
            </a:r>
            <a:r>
              <a:rPr lang="es-MX" dirty="0" smtClean="0"/>
              <a:t>total </a:t>
            </a:r>
            <a:r>
              <a:rPr lang="es-MX" dirty="0"/>
              <a:t>percibido por </a:t>
            </a:r>
            <a:r>
              <a:rPr lang="es-MX" dirty="0" smtClean="0"/>
              <a:t>el titular </a:t>
            </a:r>
            <a:r>
              <a:rPr lang="es-MX" dirty="0" smtClean="0"/>
              <a:t>conforma</a:t>
            </a:r>
            <a:r>
              <a:rPr lang="es-MX" dirty="0" smtClean="0"/>
              <a:t> la base </a:t>
            </a:r>
            <a:r>
              <a:rPr lang="es-MX" dirty="0" smtClean="0"/>
              <a:t>regulatoria, respetándose las pautas precedentemente señaladas, </a:t>
            </a:r>
            <a:r>
              <a:rPr lang="es-MX" dirty="0" smtClean="0"/>
              <a:t>cumpliéndose así </a:t>
            </a:r>
            <a:r>
              <a:rPr lang="es-MX" dirty="0" smtClean="0"/>
              <a:t>lo ordenado en el art. 15 de la ley 27.423 que expresamente dispone «La regulación judicial de honorarios profesionales deberá fundarse y practicarse con citación de la disposición legal aplicada bajo pena de nulidad. La mera mención del articulado de esta ley no será considerada fundamento válido</a:t>
            </a:r>
            <a:r>
              <a:rPr lang="es-MX" dirty="0" smtClean="0"/>
              <a:t>…».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165181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0"/>
            <a:ext cx="1233011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</a:t>
            </a:r>
            <a:r>
              <a:rPr lang="pt-B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CASO “</a:t>
            </a:r>
            <a:r>
              <a:rPr lang="pt-B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ZARA”</a:t>
            </a:r>
            <a:r>
              <a:rPr lang="pt-B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</a:t>
            </a:r>
            <a:endParaRPr lang="pt-BR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dirty="0" err="1" smtClean="0"/>
              <a:t>Expte</a:t>
            </a:r>
            <a:r>
              <a:rPr lang="pt-BR" dirty="0"/>
              <a:t>. Nº: 46803/2011 Autos: “ZARA DANTE RICARDO c/ ANSES s/REAJUSTES VARIOS” Sentencia </a:t>
            </a:r>
            <a:r>
              <a:rPr lang="pt-BR" dirty="0" err="1" smtClean="0"/>
              <a:t>Interlocutoria</a:t>
            </a:r>
            <a:r>
              <a:rPr lang="pt-BR" dirty="0" smtClean="0"/>
              <a:t> de fecha </a:t>
            </a:r>
            <a:r>
              <a:rPr lang="pt-BR" dirty="0" smtClean="0"/>
              <a:t>30/04/2024</a:t>
            </a:r>
          </a:p>
          <a:p>
            <a:pPr algn="ctr"/>
            <a:endParaRPr lang="pt-BR" dirty="0" smtClean="0"/>
          </a:p>
          <a:p>
            <a:pPr algn="ctr"/>
            <a:r>
              <a:rPr lang="pt-B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SITUACIÓN FÁCTICA:</a:t>
            </a:r>
            <a:endParaRPr lang="pt-BR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Primera </a:t>
            </a:r>
            <a:r>
              <a:rPr lang="es-MX" dirty="0" smtClean="0"/>
              <a:t>instancia </a:t>
            </a:r>
            <a:r>
              <a:rPr lang="es-MX" dirty="0" smtClean="0"/>
              <a:t>difiere </a:t>
            </a:r>
            <a:r>
              <a:rPr lang="es-MX" dirty="0" smtClean="0"/>
              <a:t>la regulación de honorarios durante la tramitación de todo el </a:t>
            </a:r>
            <a:r>
              <a:rPr lang="es-MX" dirty="0" smtClean="0"/>
              <a:t>proceso de ejecución de sentencia para el momento en que se declare cumplido el objeto.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Se </a:t>
            </a:r>
            <a:r>
              <a:rPr lang="es-MX" dirty="0"/>
              <a:t>tiene </a:t>
            </a:r>
            <a:r>
              <a:rPr lang="es-MX" dirty="0" smtClean="0"/>
              <a:t>por iniciada </a:t>
            </a:r>
            <a:r>
              <a:rPr lang="es-MX" dirty="0"/>
              <a:t>la </a:t>
            </a:r>
            <a:r>
              <a:rPr lang="es-MX" dirty="0" smtClean="0"/>
              <a:t>acción en </a:t>
            </a:r>
            <a:r>
              <a:rPr lang="es-MX" dirty="0"/>
              <a:t>fecha 26 de marzo de </a:t>
            </a:r>
            <a:r>
              <a:rPr lang="es-MX" dirty="0" smtClean="0"/>
              <a:t>2018.</a:t>
            </a:r>
          </a:p>
          <a:p>
            <a:pPr algn="just"/>
            <a:r>
              <a:rPr lang="es-MX" dirty="0" smtClean="0"/>
              <a:t> </a:t>
            </a:r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El 5 de abril de 2019  se aprobó liquidación por la suma de $ 1.184.796 con fecha de cierre enero 2018, mandándose llevar adelante la ejecución.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Luego</a:t>
            </a:r>
            <a:r>
              <a:rPr lang="es-MX" dirty="0" smtClean="0"/>
              <a:t> </a:t>
            </a:r>
            <a:r>
              <a:rPr lang="es-MX" dirty="0" smtClean="0"/>
              <a:t>se </a:t>
            </a:r>
            <a:r>
              <a:rPr lang="es-MX" dirty="0" smtClean="0"/>
              <a:t>aprueba </a:t>
            </a:r>
            <a:r>
              <a:rPr lang="es-MX" dirty="0" smtClean="0"/>
              <a:t>una actualización </a:t>
            </a:r>
            <a:r>
              <a:rPr lang="es-MX" dirty="0"/>
              <a:t>de </a:t>
            </a:r>
            <a:r>
              <a:rPr lang="es-MX" dirty="0" smtClean="0"/>
              <a:t>liquidación por la suma </a:t>
            </a:r>
            <a:r>
              <a:rPr lang="es-MX" dirty="0"/>
              <a:t>de $ 115.772,19 con fecha de cierre 30 de septiembre de </a:t>
            </a:r>
            <a:r>
              <a:rPr lang="es-MX" dirty="0" smtClean="0"/>
              <a:t>2018</a:t>
            </a:r>
            <a:r>
              <a:rPr lang="es-MX" dirty="0" smtClean="0"/>
              <a:t>.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El día </a:t>
            </a:r>
            <a:r>
              <a:rPr lang="es-MX" dirty="0"/>
              <a:t>4 de febrero de 2021 </a:t>
            </a:r>
            <a:r>
              <a:rPr lang="es-MX" dirty="0" smtClean="0"/>
              <a:t>se </a:t>
            </a:r>
            <a:r>
              <a:rPr lang="es-MX" dirty="0" smtClean="0"/>
              <a:t>aprueba </a:t>
            </a:r>
            <a:r>
              <a:rPr lang="es-MX" dirty="0" smtClean="0"/>
              <a:t>una segunda </a:t>
            </a:r>
            <a:r>
              <a:rPr lang="es-MX" dirty="0" smtClean="0"/>
              <a:t>ampliación </a:t>
            </a:r>
            <a:r>
              <a:rPr lang="es-MX" dirty="0" smtClean="0"/>
              <a:t>por </a:t>
            </a:r>
            <a:r>
              <a:rPr lang="es-MX" dirty="0"/>
              <a:t>la suma de $ 150.440,70 con fecha de corte a marzo de </a:t>
            </a:r>
            <a:r>
              <a:rPr lang="es-MX" dirty="0" smtClean="0"/>
              <a:t>2020</a:t>
            </a:r>
            <a:r>
              <a:rPr lang="es-MX" dirty="0" smtClean="0"/>
              <a:t>.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Finalmente, la demandada realizó un pago parcial de $ 871.539,45 en fecha 1/12/2021 con </a:t>
            </a:r>
            <a:r>
              <a:rPr lang="es-MX" dirty="0" smtClean="0"/>
              <a:t>el cual </a:t>
            </a:r>
            <a:r>
              <a:rPr lang="es-MX" dirty="0" smtClean="0"/>
              <a:t>se tuvo cumplido el objeto</a:t>
            </a:r>
            <a:r>
              <a:rPr lang="es-MX" dirty="0" smtClean="0"/>
              <a:t>.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Se regulan honorarios en la cantidad de 10 UMA  por todas las tareas desarrolladas en el proceso ejecutivo, con cita de distintos artículos de la ley arancelaria vigente. </a:t>
            </a:r>
            <a:endParaRPr lang="es-MX" dirty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733093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048000" y="-64506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 smtClean="0"/>
          </a:p>
          <a:p>
            <a:r>
              <a:rPr lang="es-MX" dirty="0" smtClean="0"/>
              <a:t> </a:t>
            </a:r>
            <a:endParaRPr lang="es-AR" dirty="0"/>
          </a:p>
        </p:txBody>
      </p:sp>
      <p:sp>
        <p:nvSpPr>
          <p:cNvPr id="3" name="2 Rectángulo"/>
          <p:cNvSpPr/>
          <p:nvPr/>
        </p:nvSpPr>
        <p:spPr>
          <a:xfrm>
            <a:off x="1" y="228600"/>
            <a:ext cx="12191999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DIFICULTADES QUE PLANTEA EL DIFERIMIENTO DE  REGULACIÓN DE HONORARIOS EN NUESTRO FUERO</a:t>
            </a:r>
          </a:p>
          <a:p>
            <a:pPr algn="ctr"/>
            <a:endParaRPr lang="es-MX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En primer lugar, el juez cuenta con facultades para diferir la regulación de honorarios al momento en que exista liquidación aprobada (que será la que sirva de base regulatoria).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Una vez aprobada la liquidación, los profesionales tienen derecho a peticionar sus aranceles.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No existe impedimento alguno para su cuantificación en tanto ya existe base regulatoria.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Dentro de la normativa arancelaria no encuentro norma que habilite la dilación en la regulación, máxime si se tiene presente que los honorarios deben percibirse en </a:t>
            </a:r>
            <a:r>
              <a:rPr lang="es-MX" dirty="0"/>
              <a:t>tiempo y </a:t>
            </a:r>
            <a:r>
              <a:rPr lang="es-MX" dirty="0" smtClean="0"/>
              <a:t>forma, por tratarse de un crédito de naturaleza alimentaria.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dirty="0" smtClean="0"/>
              <a:t> Tiene que considerarse la </a:t>
            </a:r>
            <a:r>
              <a:rPr lang="es-AR" dirty="0"/>
              <a:t>particularidad que </a:t>
            </a:r>
            <a:r>
              <a:rPr lang="es-AR" dirty="0" smtClean="0"/>
              <a:t>se presenta en nuestro </a:t>
            </a:r>
            <a:r>
              <a:rPr lang="es-AR" dirty="0"/>
              <a:t>F</a:t>
            </a:r>
            <a:r>
              <a:rPr lang="es-AR" dirty="0" smtClean="0"/>
              <a:t>uero, donde </a:t>
            </a:r>
            <a:r>
              <a:rPr lang="es-AR" dirty="0"/>
              <a:t>la etapa de </a:t>
            </a:r>
            <a:r>
              <a:rPr lang="es-AR" dirty="0" smtClean="0"/>
              <a:t>ejecución de sentencia puede </a:t>
            </a:r>
            <a:r>
              <a:rPr lang="es-AR" dirty="0"/>
              <a:t>extenderse </a:t>
            </a:r>
            <a:r>
              <a:rPr lang="es-AR" dirty="0" smtClean="0"/>
              <a:t>por años </a:t>
            </a:r>
            <a:r>
              <a:rPr lang="es-AR" dirty="0"/>
              <a:t>y </a:t>
            </a:r>
            <a:r>
              <a:rPr lang="es-AR" dirty="0" smtClean="0"/>
              <a:t>los representantes legales hasta el momento en que se declare el objeto cumplido, se verían imposibilitados de percibir retribución </a:t>
            </a:r>
            <a:r>
              <a:rPr lang="es-AR" dirty="0"/>
              <a:t>alguna </a:t>
            </a:r>
            <a:r>
              <a:rPr lang="es-AR" dirty="0" smtClean="0"/>
              <a:t>por sus trabajos, durante esa demora. En el caso «Zara» inicio de ejecución el </a:t>
            </a:r>
            <a:r>
              <a:rPr lang="es-MX" dirty="0"/>
              <a:t>26 de marzo de </a:t>
            </a:r>
            <a:r>
              <a:rPr lang="es-MX" dirty="0" smtClean="0"/>
              <a:t>2018, objeto cumplido en fecha 1 de diciembre de 2021.</a:t>
            </a:r>
            <a:endParaRPr lang="es-AR" dirty="0" smtClean="0"/>
          </a:p>
          <a:p>
            <a:pPr algn="just"/>
            <a:endParaRPr lang="es-AR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dirty="0" smtClean="0"/>
              <a:t>Debe primar </a:t>
            </a:r>
            <a:r>
              <a:rPr lang="es-AR" dirty="0"/>
              <a:t>el carácter alimentario que tienen los emolumentos </a:t>
            </a:r>
            <a:r>
              <a:rPr lang="es-AR" dirty="0" smtClean="0"/>
              <a:t>profesionales.</a:t>
            </a:r>
          </a:p>
          <a:p>
            <a:pPr algn="just"/>
            <a:endParaRPr lang="es-AR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dirty="0"/>
              <a:t>S</a:t>
            </a:r>
            <a:r>
              <a:rPr lang="es-AR" dirty="0" smtClean="0"/>
              <a:t>i se toma como base regulatoria el total abonado al titular, utilizándose la UMA vigente a la fecha de resolución, el resultado se encuentra desactualizado (ver fundamentos del caso «Aldana»).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25412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1924" y="257175"/>
            <a:ext cx="1182528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                                                         </a:t>
            </a:r>
            <a:r>
              <a:rPr lang="es-MX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SOLUCIÓN AL CASO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REGULAR LOS HONORARIOS SEGÚN LA ETAPA CORRESPONDIENTE (ART.41).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RESPETAR EL VALOR DE LA UMA VIGENTE A LA FECHA DE CIERRE DE CADA CÁLCULO APROBADO.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TOMAR EL VALOR DE LA UMA VIGENTE A LA FECHA DE PAGO PARCIAL EFECTUADO POR LA DEMANDADA.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RESPETAR LOS MÍNIMOS LEGALES (ART.21).</a:t>
            </a:r>
          </a:p>
          <a:p>
            <a:pPr algn="just"/>
            <a:r>
              <a:rPr lang="es-MX" dirty="0" smtClean="0"/>
              <a:t>En consecuencia, </a:t>
            </a:r>
            <a:r>
              <a:rPr lang="es-MX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LA PRIMERA ETAPA </a:t>
            </a:r>
            <a:r>
              <a:rPr lang="es-MX" dirty="0" smtClean="0"/>
              <a:t>de acuerdo a lo resuelto en los autos: “SAGO HADEL ILANCO c/ ANSES s/REAJUSTES VARIOS” y “ALDANA JULIA c/ ANSES s/REAJUSTES VARIOS”, tomando como base regulatoria la suma de $</a:t>
            </a:r>
            <a:r>
              <a:rPr lang="es-MX" dirty="0"/>
              <a:t> </a:t>
            </a:r>
            <a:r>
              <a:rPr lang="es-MX" dirty="0" smtClean="0"/>
              <a:t>1.184.796  corresponde regularlos en la cantidad de 62 UMA de conformidad a lo establecido en los arts. 16, 21, 24, 41 y 51 de la ley 27.423.</a:t>
            </a:r>
          </a:p>
          <a:p>
            <a:pPr algn="just"/>
            <a:r>
              <a:rPr lang="es-MX" dirty="0" smtClean="0"/>
              <a:t>POR LAS </a:t>
            </a:r>
            <a:r>
              <a:rPr lang="es-MX" b="1" i="1" u="sng" dirty="0" smtClean="0"/>
              <a:t>TAREAS REALIZADAS CON POSTERIORIDAD Y HASTA QUE SE TUVO POR CUMPLIDO EL OBJETO</a:t>
            </a:r>
            <a:r>
              <a:rPr lang="es-MX" dirty="0" smtClean="0"/>
              <a:t>, de acuerdo al caso “</a:t>
            </a:r>
            <a:r>
              <a:rPr lang="es-MX" dirty="0" err="1" smtClean="0"/>
              <a:t>Siegemund</a:t>
            </a:r>
            <a:r>
              <a:rPr lang="es-MX" dirty="0" smtClean="0"/>
              <a:t> Gerardo Reinaldo c/</a:t>
            </a:r>
            <a:r>
              <a:rPr lang="es-MX" dirty="0" err="1" smtClean="0"/>
              <a:t>ANSeS</a:t>
            </a:r>
            <a:r>
              <a:rPr lang="es-MX" dirty="0" smtClean="0"/>
              <a:t> s/Reajustes Varios” corresponde:</a:t>
            </a:r>
          </a:p>
          <a:p>
            <a:pPr algn="just"/>
            <a:r>
              <a:rPr lang="es-MX" dirty="0" smtClean="0"/>
              <a:t>1°) Por la actualización de fecha 5/4/2019, que aprueba la liquidación en la suma de $ 115.772,19 con fecha de cierre 30 de septiembre de 2018, tomándose el valor de la UMA vigente al corte de $ 1.715 conforme Acordada 27/18, los honorarios se fijan en la cantidad de 6,30 UMA.</a:t>
            </a:r>
          </a:p>
          <a:p>
            <a:pPr algn="just"/>
            <a:r>
              <a:rPr lang="es-MX" dirty="0" smtClean="0"/>
              <a:t>2°) En cuanto a los cálculos ampliatorios aprobados el día 4 de febrero de 2021 por la suma de $ 150.440,70 con fecha de corte a marzo de 2020, el valor de la UMA era de $ 3.192 de acuerdo a la Acordada 2/20, corresponde fijar aranceles en la cantidad de 5 UMA.</a:t>
            </a:r>
          </a:p>
          <a:p>
            <a:pPr algn="just"/>
            <a:r>
              <a:rPr lang="es-MX" dirty="0" smtClean="0"/>
              <a:t>3°) Finalmente, por el pago que realizó la demandada en fecha 1 de diciembre de 2021 en $ 871.539,45, el valor UMA a la fecha de pago, por Acordada 28/21 era de $ 6.468, deben regularse los emolumentos en la cantidad de 12 UMA .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715576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TM03457503[[fn=Citable]]</Template>
  <TotalTime>204</TotalTime>
  <Words>1029</Words>
  <Application>Microsoft Office PowerPoint</Application>
  <PresentationFormat>Personalizado</PresentationFormat>
  <Paragraphs>55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Citable</vt:lpstr>
      <vt:lpstr>REGULACIÓN DE HONORARIOS DIFERIDA AL MOMENTO EN QUE SE DECLARA EL OBJETO CUMPLIDO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REGULACIÓN DE HONORARIOS DIFERIDA AL MOMENTO EN QUE SE DECLARA EL OBJETO CUMPLIDO</dc:title>
  <dc:creator>Valentin Tolosa</dc:creator>
  <cp:lastModifiedBy>valen</cp:lastModifiedBy>
  <cp:revision>22</cp:revision>
  <dcterms:created xsi:type="dcterms:W3CDTF">2024-05-04T14:39:43Z</dcterms:created>
  <dcterms:modified xsi:type="dcterms:W3CDTF">2024-05-04T19:32:22Z</dcterms:modified>
</cp:coreProperties>
</file>