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2" r:id="rId6"/>
    <p:sldId id="261" r:id="rId7"/>
    <p:sldId id="260" r:id="rId8"/>
  </p:sldIdLst>
  <p:sldSz cx="9144000" cy="6858000" type="screen4x3"/>
  <p:notesSz cx="6858000" cy="91440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7" d="100"/>
          <a:sy n="67" d="100"/>
        </p:scale>
        <p:origin x="-1476"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C95C0406-AA46-4C41-B1F7-4FDE1C071DF2}" type="datetimeFigureOut">
              <a:rPr lang="es-AR" smtClean="0"/>
              <a:t>19/4/2024</a:t>
            </a:fld>
            <a:endParaRPr lang="es-AR"/>
          </a:p>
        </p:txBody>
      </p:sp>
      <p:sp>
        <p:nvSpPr>
          <p:cNvPr id="5" name="Footer Placeholder 4"/>
          <p:cNvSpPr>
            <a:spLocks noGrp="1"/>
          </p:cNvSpPr>
          <p:nvPr>
            <p:ph type="ftr" sz="quarter" idx="11"/>
          </p:nvPr>
        </p:nvSpPr>
        <p:spPr>
          <a:xfrm>
            <a:off x="1174044" y="5357592"/>
            <a:ext cx="5034845" cy="365125"/>
          </a:xfrm>
        </p:spPr>
        <p:txBody>
          <a:bodyPr/>
          <a:lstStyle/>
          <a:p>
            <a:endParaRPr lang="es-AR"/>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01AAFFA6-67BF-4DA5-8A3B-00779D5BEE94}" type="slidenum">
              <a:rPr lang="es-AR" smtClean="0"/>
              <a:t>‹Nº›</a:t>
            </a:fld>
            <a:endParaRPr lang="es-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C95C0406-AA46-4C41-B1F7-4FDE1C071DF2}" type="datetimeFigureOut">
              <a:rPr lang="es-AR" smtClean="0"/>
              <a:t>19/4/2024</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01AAFFA6-67BF-4DA5-8A3B-00779D5BEE94}" type="slidenum">
              <a:rPr lang="es-AR" smtClean="0"/>
              <a:t>‹Nº›</a:t>
            </a:fld>
            <a:endParaRPr lang="es-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C95C0406-AA46-4C41-B1F7-4FDE1C071DF2}" type="datetimeFigureOut">
              <a:rPr lang="es-AR" smtClean="0"/>
              <a:t>19/4/2024</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01AAFFA6-67BF-4DA5-8A3B-00779D5BEE94}" type="slidenum">
              <a:rPr lang="es-AR" smtClean="0"/>
              <a:t>‹Nº›</a:t>
            </a:fld>
            <a:endParaRPr lang="es-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C95C0406-AA46-4C41-B1F7-4FDE1C071DF2}" type="datetimeFigureOut">
              <a:rPr lang="es-AR" smtClean="0"/>
              <a:t>19/4/2024</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01AAFFA6-67BF-4DA5-8A3B-00779D5BEE94}" type="slidenum">
              <a:rPr lang="es-AR" smtClean="0"/>
              <a:t>‹Nº›</a:t>
            </a:fld>
            <a:endParaRPr lang="es-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C95C0406-AA46-4C41-B1F7-4FDE1C071DF2}" type="datetimeFigureOut">
              <a:rPr lang="es-AR" smtClean="0"/>
              <a:t>19/4/2024</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01AAFFA6-67BF-4DA5-8A3B-00779D5BEE94}" type="slidenum">
              <a:rPr lang="es-AR" smtClean="0"/>
              <a:t>‹Nº›</a:t>
            </a:fld>
            <a:endParaRPr lang="es-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5" name="Date Placeholder 4"/>
          <p:cNvSpPr>
            <a:spLocks noGrp="1"/>
          </p:cNvSpPr>
          <p:nvPr>
            <p:ph type="dt" sz="half" idx="10"/>
          </p:nvPr>
        </p:nvSpPr>
        <p:spPr/>
        <p:txBody>
          <a:bodyPr/>
          <a:lstStyle/>
          <a:p>
            <a:fld id="{C95C0406-AA46-4C41-B1F7-4FDE1C071DF2}" type="datetimeFigureOut">
              <a:rPr lang="es-AR" smtClean="0"/>
              <a:t>19/4/2024</a:t>
            </a:fld>
            <a:endParaRPr lang="es-AR"/>
          </a:p>
        </p:txBody>
      </p:sp>
      <p:sp>
        <p:nvSpPr>
          <p:cNvPr id="6" name="Footer Placeholder 5"/>
          <p:cNvSpPr>
            <a:spLocks noGrp="1"/>
          </p:cNvSpPr>
          <p:nvPr>
            <p:ph type="ftr" sz="quarter" idx="11"/>
          </p:nvPr>
        </p:nvSpPr>
        <p:spPr/>
        <p:txBody>
          <a:bodyPr/>
          <a:lstStyle/>
          <a:p>
            <a:endParaRPr lang="es-AR"/>
          </a:p>
        </p:txBody>
      </p:sp>
      <p:sp>
        <p:nvSpPr>
          <p:cNvPr id="7" name="Slide Number Placeholder 6"/>
          <p:cNvSpPr>
            <a:spLocks noGrp="1"/>
          </p:cNvSpPr>
          <p:nvPr>
            <p:ph type="sldNum" sz="quarter" idx="12"/>
          </p:nvPr>
        </p:nvSpPr>
        <p:spPr/>
        <p:txBody>
          <a:bodyPr/>
          <a:lstStyle/>
          <a:p>
            <a:fld id="{01AAFFA6-67BF-4DA5-8A3B-00779D5BEE94}" type="slidenum">
              <a:rPr lang="es-AR" smtClean="0"/>
              <a:t>‹Nº›</a:t>
            </a:fld>
            <a:endParaRPr lang="es-AR"/>
          </a:p>
        </p:txBody>
      </p:sp>
      <p:sp>
        <p:nvSpPr>
          <p:cNvPr id="9" name="Content Placeholder 8"/>
          <p:cNvSpPr>
            <a:spLocks noGrp="1"/>
          </p:cNvSpPr>
          <p:nvPr>
            <p:ph sz="quarter" idx="13"/>
          </p:nvPr>
        </p:nvSpPr>
        <p:spPr>
          <a:xfrm>
            <a:off x="1298448" y="2121407"/>
            <a:ext cx="3200400" cy="360273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7" name="Date Placeholder 6"/>
          <p:cNvSpPr>
            <a:spLocks noGrp="1"/>
          </p:cNvSpPr>
          <p:nvPr>
            <p:ph type="dt" sz="half" idx="10"/>
          </p:nvPr>
        </p:nvSpPr>
        <p:spPr/>
        <p:txBody>
          <a:bodyPr/>
          <a:lstStyle/>
          <a:p>
            <a:fld id="{C95C0406-AA46-4C41-B1F7-4FDE1C071DF2}" type="datetimeFigureOut">
              <a:rPr lang="es-AR" smtClean="0"/>
              <a:t>19/4/2024</a:t>
            </a:fld>
            <a:endParaRPr lang="es-AR"/>
          </a:p>
        </p:txBody>
      </p:sp>
      <p:sp>
        <p:nvSpPr>
          <p:cNvPr id="8" name="Footer Placeholder 7"/>
          <p:cNvSpPr>
            <a:spLocks noGrp="1"/>
          </p:cNvSpPr>
          <p:nvPr>
            <p:ph type="ftr" sz="quarter" idx="11"/>
          </p:nvPr>
        </p:nvSpPr>
        <p:spPr/>
        <p:txBody>
          <a:bodyPr/>
          <a:lstStyle/>
          <a:p>
            <a:endParaRPr lang="es-AR"/>
          </a:p>
        </p:txBody>
      </p:sp>
      <p:sp>
        <p:nvSpPr>
          <p:cNvPr id="9" name="Slide Number Placeholder 8"/>
          <p:cNvSpPr>
            <a:spLocks noGrp="1"/>
          </p:cNvSpPr>
          <p:nvPr>
            <p:ph type="sldNum" sz="quarter" idx="12"/>
          </p:nvPr>
        </p:nvSpPr>
        <p:spPr/>
        <p:txBody>
          <a:bodyPr/>
          <a:lstStyle/>
          <a:p>
            <a:fld id="{01AAFFA6-67BF-4DA5-8A3B-00779D5BEE94}" type="slidenum">
              <a:rPr lang="es-AR" smtClean="0"/>
              <a:t>‹Nº›</a:t>
            </a:fld>
            <a:endParaRPr lang="es-AR"/>
          </a:p>
        </p:txBody>
      </p:sp>
      <p:sp>
        <p:nvSpPr>
          <p:cNvPr id="11" name="Content Placeholder 10"/>
          <p:cNvSpPr>
            <a:spLocks noGrp="1"/>
          </p:cNvSpPr>
          <p:nvPr>
            <p:ph sz="quarter" idx="13"/>
          </p:nvPr>
        </p:nvSpPr>
        <p:spPr>
          <a:xfrm>
            <a:off x="1298448" y="2944368"/>
            <a:ext cx="3227832" cy="277977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C95C0406-AA46-4C41-B1F7-4FDE1C071DF2}" type="datetimeFigureOut">
              <a:rPr lang="es-AR" smtClean="0"/>
              <a:t>19/4/2024</a:t>
            </a:fld>
            <a:endParaRPr lang="es-AR"/>
          </a:p>
        </p:txBody>
      </p:sp>
      <p:sp>
        <p:nvSpPr>
          <p:cNvPr id="4" name="Footer Placeholder 3"/>
          <p:cNvSpPr>
            <a:spLocks noGrp="1"/>
          </p:cNvSpPr>
          <p:nvPr>
            <p:ph type="ftr" sz="quarter" idx="11"/>
          </p:nvPr>
        </p:nvSpPr>
        <p:spPr/>
        <p:txBody>
          <a:bodyPr/>
          <a:lstStyle/>
          <a:p>
            <a:endParaRPr lang="es-AR"/>
          </a:p>
        </p:txBody>
      </p:sp>
      <p:sp>
        <p:nvSpPr>
          <p:cNvPr id="5" name="Slide Number Placeholder 4"/>
          <p:cNvSpPr>
            <a:spLocks noGrp="1"/>
          </p:cNvSpPr>
          <p:nvPr>
            <p:ph type="sldNum" sz="quarter" idx="12"/>
          </p:nvPr>
        </p:nvSpPr>
        <p:spPr/>
        <p:txBody>
          <a:bodyPr/>
          <a:lstStyle/>
          <a:p>
            <a:fld id="{01AAFFA6-67BF-4DA5-8A3B-00779D5BEE94}" type="slidenum">
              <a:rPr lang="es-AR" smtClean="0"/>
              <a:t>‹Nº›</a:t>
            </a:fld>
            <a:endParaRPr lang="es-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5C0406-AA46-4C41-B1F7-4FDE1C071DF2}" type="datetimeFigureOut">
              <a:rPr lang="es-AR" smtClean="0"/>
              <a:t>19/4/2024</a:t>
            </a:fld>
            <a:endParaRPr lang="es-AR"/>
          </a:p>
        </p:txBody>
      </p:sp>
      <p:sp>
        <p:nvSpPr>
          <p:cNvPr id="3" name="Footer Placeholder 2"/>
          <p:cNvSpPr>
            <a:spLocks noGrp="1"/>
          </p:cNvSpPr>
          <p:nvPr>
            <p:ph type="ftr" sz="quarter" idx="11"/>
          </p:nvPr>
        </p:nvSpPr>
        <p:spPr/>
        <p:txBody>
          <a:bodyPr/>
          <a:lstStyle/>
          <a:p>
            <a:endParaRPr lang="es-AR"/>
          </a:p>
        </p:txBody>
      </p:sp>
      <p:sp>
        <p:nvSpPr>
          <p:cNvPr id="4" name="Slide Number Placeholder 3"/>
          <p:cNvSpPr>
            <a:spLocks noGrp="1"/>
          </p:cNvSpPr>
          <p:nvPr>
            <p:ph type="sldNum" sz="quarter" idx="12"/>
          </p:nvPr>
        </p:nvSpPr>
        <p:spPr/>
        <p:txBody>
          <a:bodyPr/>
          <a:lstStyle/>
          <a:p>
            <a:fld id="{01AAFFA6-67BF-4DA5-8A3B-00779D5BEE94}" type="slidenum">
              <a:rPr lang="es-AR" smtClean="0"/>
              <a:t>‹Nº›</a:t>
            </a:fld>
            <a:endParaRPr lang="es-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es-ES" smtClean="0"/>
              <a:t>Haga clic para modificar el estilo de título del patrón</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rot="60000">
            <a:off x="6341698" y="5885672"/>
            <a:ext cx="1213821" cy="365125"/>
          </a:xfrm>
        </p:spPr>
        <p:txBody>
          <a:bodyPr/>
          <a:lstStyle/>
          <a:p>
            <a:fld id="{C95C0406-AA46-4C41-B1F7-4FDE1C071DF2}" type="datetimeFigureOut">
              <a:rPr lang="es-AR" smtClean="0"/>
              <a:t>19/4/2024</a:t>
            </a:fld>
            <a:endParaRPr lang="es-AR"/>
          </a:p>
        </p:txBody>
      </p:sp>
      <p:sp>
        <p:nvSpPr>
          <p:cNvPr id="6" name="Footer Placeholder 5"/>
          <p:cNvSpPr>
            <a:spLocks noGrp="1"/>
          </p:cNvSpPr>
          <p:nvPr>
            <p:ph type="ftr" sz="quarter" idx="11"/>
          </p:nvPr>
        </p:nvSpPr>
        <p:spPr>
          <a:xfrm rot="-60000">
            <a:off x="914554" y="5829261"/>
            <a:ext cx="3522607" cy="365125"/>
          </a:xfrm>
        </p:spPr>
        <p:txBody>
          <a:bodyPr/>
          <a:lstStyle/>
          <a:p>
            <a:endParaRPr lang="es-AR"/>
          </a:p>
        </p:txBody>
      </p:sp>
      <p:sp>
        <p:nvSpPr>
          <p:cNvPr id="7" name="Slide Number Placeholder 6"/>
          <p:cNvSpPr>
            <a:spLocks noGrp="1"/>
          </p:cNvSpPr>
          <p:nvPr>
            <p:ph type="sldNum" sz="quarter" idx="12"/>
          </p:nvPr>
        </p:nvSpPr>
        <p:spPr>
          <a:xfrm rot="60000">
            <a:off x="7557313" y="5896961"/>
            <a:ext cx="554023" cy="365125"/>
          </a:xfrm>
        </p:spPr>
        <p:txBody>
          <a:bodyPr/>
          <a:lstStyle/>
          <a:p>
            <a:fld id="{01AAFFA6-67BF-4DA5-8A3B-00779D5BEE94}" type="slidenum">
              <a:rPr lang="es-AR" smtClean="0"/>
              <a:t>‹Nº›</a:t>
            </a:fld>
            <a:endParaRPr lang="es-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rot="60000">
            <a:off x="6345936" y="5888737"/>
            <a:ext cx="1213821" cy="365125"/>
          </a:xfrm>
        </p:spPr>
        <p:txBody>
          <a:bodyPr/>
          <a:lstStyle/>
          <a:p>
            <a:fld id="{C95C0406-AA46-4C41-B1F7-4FDE1C071DF2}" type="datetimeFigureOut">
              <a:rPr lang="es-AR" smtClean="0"/>
              <a:t>19/4/2024</a:t>
            </a:fld>
            <a:endParaRPr lang="es-AR"/>
          </a:p>
        </p:txBody>
      </p:sp>
      <p:sp>
        <p:nvSpPr>
          <p:cNvPr id="6" name="Footer Placeholder 5"/>
          <p:cNvSpPr>
            <a:spLocks noGrp="1"/>
          </p:cNvSpPr>
          <p:nvPr>
            <p:ph type="ftr" sz="quarter" idx="11"/>
          </p:nvPr>
        </p:nvSpPr>
        <p:spPr>
          <a:xfrm rot="-60000">
            <a:off x="914569" y="5831037"/>
            <a:ext cx="3319043" cy="365125"/>
          </a:xfrm>
        </p:spPr>
        <p:txBody>
          <a:bodyPr/>
          <a:lstStyle/>
          <a:p>
            <a:endParaRPr lang="es-AR"/>
          </a:p>
        </p:txBody>
      </p:sp>
      <p:sp>
        <p:nvSpPr>
          <p:cNvPr id="7" name="Slide Number Placeholder 6"/>
          <p:cNvSpPr>
            <a:spLocks noGrp="1"/>
          </p:cNvSpPr>
          <p:nvPr>
            <p:ph type="sldNum" sz="quarter" idx="12"/>
          </p:nvPr>
        </p:nvSpPr>
        <p:spPr>
          <a:xfrm rot="60000">
            <a:off x="7562089" y="5900026"/>
            <a:ext cx="554023" cy="365125"/>
          </a:xfrm>
        </p:spPr>
        <p:txBody>
          <a:bodyPr/>
          <a:lstStyle/>
          <a:p>
            <a:fld id="{01AAFFA6-67BF-4DA5-8A3B-00779D5BEE94}" type="slidenum">
              <a:rPr lang="es-AR" smtClean="0"/>
              <a:t>‹Nº›</a:t>
            </a:fld>
            <a:endParaRPr lang="es-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C95C0406-AA46-4C41-B1F7-4FDE1C071DF2}" type="datetimeFigureOut">
              <a:rPr lang="es-AR" smtClean="0"/>
              <a:t>19/4/2024</a:t>
            </a:fld>
            <a:endParaRPr lang="es-AR"/>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es-AR"/>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01AAFFA6-67BF-4DA5-8A3B-00779D5BEE94}" type="slidenum">
              <a:rPr lang="es-AR" smtClean="0"/>
              <a:t>‹Nº›</a:t>
            </a:fld>
            <a:endParaRPr lang="es-AR"/>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fontScale="90000"/>
          </a:bodyPr>
          <a:lstStyle/>
          <a:p>
            <a:r>
              <a:rPr lang="es-AR" dirty="0" smtClean="0"/>
              <a:t>REGULACION DE HONORARIOS POR LEY 27.423</a:t>
            </a:r>
            <a:endParaRPr lang="es-AR" dirty="0"/>
          </a:p>
        </p:txBody>
      </p:sp>
      <p:sp>
        <p:nvSpPr>
          <p:cNvPr id="3" name="2 Subtítulo"/>
          <p:cNvSpPr>
            <a:spLocks noGrp="1"/>
          </p:cNvSpPr>
          <p:nvPr>
            <p:ph type="subTitle" idx="1"/>
          </p:nvPr>
        </p:nvSpPr>
        <p:spPr/>
        <p:txBody>
          <a:bodyPr/>
          <a:lstStyle/>
          <a:p>
            <a:endParaRPr lang="es-AR" dirty="0"/>
          </a:p>
        </p:txBody>
      </p:sp>
    </p:spTree>
    <p:extLst>
      <p:ext uri="{BB962C8B-B14F-4D97-AF65-F5344CB8AC3E}">
        <p14:creationId xmlns:p14="http://schemas.microsoft.com/office/powerpoint/2010/main" val="33012559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333351" y="1484784"/>
            <a:ext cx="6408712" cy="4524315"/>
          </a:xfrm>
          <a:prstGeom prst="rect">
            <a:avLst/>
          </a:prstGeom>
        </p:spPr>
        <p:txBody>
          <a:bodyPr wrap="square">
            <a:spAutoFit/>
          </a:bodyPr>
          <a:lstStyle/>
          <a:p>
            <a:pPr algn="just"/>
            <a:r>
              <a:rPr lang="es-AR" dirty="0" smtClean="0">
                <a:solidFill>
                  <a:srgbClr val="FF0000"/>
                </a:solidFill>
              </a:rPr>
              <a:t>PEDIDO DE ACTUALIZACIÓN DE LA BASE REGULATORIA </a:t>
            </a:r>
          </a:p>
          <a:p>
            <a:pPr marL="285750" indent="-285750" algn="just">
              <a:buFont typeface="Arial" pitchFamily="34" charset="0"/>
              <a:buChar char="•"/>
            </a:pPr>
            <a:r>
              <a:rPr lang="es-AR" dirty="0" smtClean="0"/>
              <a:t>Se rechaza la aplicación de intereses establecida en el art. 22 por no configurarse el </a:t>
            </a:r>
            <a:r>
              <a:rPr lang="es-AR" dirty="0" smtClean="0"/>
              <a:t>supuesto.</a:t>
            </a:r>
          </a:p>
          <a:p>
            <a:pPr marL="285750" indent="-285750" algn="just">
              <a:buFont typeface="Arial" pitchFamily="34" charset="0"/>
              <a:buChar char="•"/>
            </a:pPr>
            <a:r>
              <a:rPr lang="es-AR" dirty="0" smtClean="0"/>
              <a:t>S</a:t>
            </a:r>
            <a:r>
              <a:rPr lang="es-AR" dirty="0" smtClean="0"/>
              <a:t>e </a:t>
            </a:r>
            <a:r>
              <a:rPr lang="es-AR" dirty="0"/>
              <a:t>consideran los intereses que se computaron al determinar las acreencias a </a:t>
            </a:r>
            <a:r>
              <a:rPr lang="es-AR" dirty="0" smtClean="0"/>
              <a:t>favor del titular (art.24)</a:t>
            </a:r>
          </a:p>
          <a:p>
            <a:pPr marL="285750" indent="-285750" algn="just">
              <a:buFont typeface="Arial" pitchFamily="34" charset="0"/>
              <a:buChar char="•"/>
            </a:pPr>
            <a:r>
              <a:rPr lang="es-AR" dirty="0" smtClean="0"/>
              <a:t>A fin de mantener la base regulatoria actualizada debe tomarse el VALOR UMA VIGENTE A LA FECHA DE CIERRE DEL CÁLCULO LIQUIDATORIO.  </a:t>
            </a:r>
          </a:p>
          <a:p>
            <a:pPr marL="285750" indent="-285750" algn="just">
              <a:buFont typeface="Arial" pitchFamily="34" charset="0"/>
              <a:buChar char="•"/>
            </a:pPr>
            <a:r>
              <a:rPr lang="es-AR" dirty="0" smtClean="0"/>
              <a:t>La </a:t>
            </a:r>
            <a:r>
              <a:rPr lang="es-AR" dirty="0"/>
              <a:t>solución para mantener actualizada la base de cálculo, es considerar el lapso de tiempo que media entre el cierre de la liquidación y la fecha en que se resuelve su aprobación, y </a:t>
            </a:r>
            <a:r>
              <a:rPr lang="es-AR" i="1" dirty="0"/>
              <a:t>adoptar la unidad de medida que fija la ley de </a:t>
            </a:r>
            <a:r>
              <a:rPr lang="es-AR" i="1" dirty="0" smtClean="0"/>
              <a:t>aranceles, </a:t>
            </a:r>
            <a:r>
              <a:rPr lang="es-AR" i="1" dirty="0"/>
              <a:t>vigente a la fecha de corte de liquidación. </a:t>
            </a:r>
            <a:endParaRPr lang="es-AR" i="1" dirty="0" smtClean="0"/>
          </a:p>
          <a:p>
            <a:pPr algn="just"/>
            <a:r>
              <a:rPr lang="es-AR" b="1" dirty="0" err="1"/>
              <a:t>Expte</a:t>
            </a:r>
            <a:r>
              <a:rPr lang="es-AR" b="1" dirty="0"/>
              <a:t>. Nº: 31205/2012 Autos: “ALDANA JULIA c/ ANSES s/REAJUSTES VARIOS” Sentencia Interlocutoria del 16/8/2023.</a:t>
            </a:r>
            <a:endParaRPr lang="es-AR" dirty="0"/>
          </a:p>
          <a:p>
            <a:pPr algn="just"/>
            <a:endParaRPr lang="es-AR" dirty="0"/>
          </a:p>
        </p:txBody>
      </p:sp>
    </p:spTree>
    <p:extLst>
      <p:ext uri="{BB962C8B-B14F-4D97-AF65-F5344CB8AC3E}">
        <p14:creationId xmlns:p14="http://schemas.microsoft.com/office/powerpoint/2010/main" val="11607480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301924" y="1196752"/>
            <a:ext cx="6552728" cy="5078313"/>
          </a:xfrm>
          <a:prstGeom prst="rect">
            <a:avLst/>
          </a:prstGeom>
        </p:spPr>
        <p:txBody>
          <a:bodyPr wrap="square">
            <a:spAutoFit/>
          </a:bodyPr>
          <a:lstStyle/>
          <a:p>
            <a:pPr algn="just"/>
            <a:r>
              <a:rPr lang="es-AR" dirty="0" smtClean="0">
                <a:solidFill>
                  <a:srgbClr val="FF0000"/>
                </a:solidFill>
              </a:rPr>
              <a:t>PEDIDO ADICIÓN 40 % POR DOBLE ACTUACIÓN EN CARÁCTER DE APODERADO SIN PATROCINIO</a:t>
            </a:r>
            <a:r>
              <a:rPr lang="es-AR" i="1" dirty="0" smtClean="0">
                <a:solidFill>
                  <a:srgbClr val="FF0000"/>
                </a:solidFill>
              </a:rPr>
              <a:t>.</a:t>
            </a:r>
          </a:p>
          <a:p>
            <a:pPr marL="285750" indent="-285750" algn="just">
              <a:buFont typeface="Arial" pitchFamily="34" charset="0"/>
              <a:buChar char="•"/>
            </a:pPr>
            <a:r>
              <a:rPr lang="es-AR" dirty="0" smtClean="0"/>
              <a:t>El </a:t>
            </a:r>
            <a:r>
              <a:rPr lang="es-AR" dirty="0"/>
              <a:t>art. 20 de la ley de aranceles debe interpretarse en conjunción con el art.14, es decir, en la actuación conjunta al aplicarse la ley de aranceles, el juez debe establecer los honorarios en forma global, como si hubiese intervenido un solo profesional o procurador, y distribuir los estipendios en relación a las tareas practicadas por cada uno. </a:t>
            </a:r>
            <a:endParaRPr lang="es-AR" dirty="0" smtClean="0"/>
          </a:p>
          <a:p>
            <a:pPr marL="285750" indent="-285750" algn="just">
              <a:buFont typeface="Arial" pitchFamily="34" charset="0"/>
              <a:buChar char="•"/>
            </a:pPr>
            <a:r>
              <a:rPr lang="es-AR" dirty="0" smtClean="0"/>
              <a:t>Se </a:t>
            </a:r>
            <a:r>
              <a:rPr lang="es-AR" dirty="0"/>
              <a:t>desestima el </a:t>
            </a:r>
            <a:r>
              <a:rPr lang="es-AR" dirty="0" smtClean="0"/>
              <a:t>planteo, </a:t>
            </a:r>
            <a:r>
              <a:rPr lang="es-AR" dirty="0"/>
              <a:t>en tanto los honorarios se fijan dentro de la escala prevista en el art. </a:t>
            </a:r>
            <a:r>
              <a:rPr lang="es-AR" dirty="0" smtClean="0"/>
              <a:t>21.</a:t>
            </a:r>
          </a:p>
          <a:p>
            <a:pPr marL="285750" indent="-285750" algn="just">
              <a:buFont typeface="Arial" pitchFamily="34" charset="0"/>
              <a:buChar char="•"/>
            </a:pPr>
            <a:r>
              <a:rPr lang="es-AR" dirty="0" smtClean="0"/>
              <a:t> </a:t>
            </a:r>
            <a:r>
              <a:rPr lang="es-AR" dirty="0"/>
              <a:t>N</a:t>
            </a:r>
            <a:r>
              <a:rPr lang="es-AR" dirty="0" smtClean="0"/>
              <a:t>o obra </a:t>
            </a:r>
            <a:r>
              <a:rPr lang="es-AR" dirty="0"/>
              <a:t>constancia que haga inferir que se reducen los emolumentos por haber actuado solo en el carácter de </a:t>
            </a:r>
            <a:r>
              <a:rPr lang="es-AR" dirty="0" smtClean="0"/>
              <a:t>apoderado.</a:t>
            </a:r>
          </a:p>
          <a:p>
            <a:pPr marL="285750" indent="-285750" algn="just">
              <a:buFont typeface="Arial" pitchFamily="34" charset="0"/>
              <a:buChar char="•"/>
            </a:pPr>
            <a:r>
              <a:rPr lang="es-AR" dirty="0" smtClean="0"/>
              <a:t> </a:t>
            </a:r>
            <a:r>
              <a:rPr lang="es-AR" dirty="0"/>
              <a:t>S</a:t>
            </a:r>
            <a:r>
              <a:rPr lang="es-AR" dirty="0" smtClean="0"/>
              <a:t>e </a:t>
            </a:r>
            <a:r>
              <a:rPr lang="es-AR" dirty="0"/>
              <a:t>reconoce el 100 % en mérito a la labor desarrollada en su doble </a:t>
            </a:r>
            <a:r>
              <a:rPr lang="es-AR" dirty="0" smtClean="0"/>
              <a:t>calidad. </a:t>
            </a:r>
          </a:p>
          <a:p>
            <a:pPr algn="just"/>
            <a:r>
              <a:rPr lang="es-AR" b="1" dirty="0" err="1"/>
              <a:t>Expte</a:t>
            </a:r>
            <a:r>
              <a:rPr lang="es-AR" b="1" dirty="0"/>
              <a:t>. Nº: 31205/2012 Autos: “ALDANA JULIA c/ ANSES s/REAJUSTES VARIOS” Sentencia Interlocutoria del 16/8/2023.</a:t>
            </a:r>
            <a:endParaRPr lang="es-AR" dirty="0"/>
          </a:p>
          <a:p>
            <a:pPr algn="just"/>
            <a:endParaRPr lang="es-AR" dirty="0"/>
          </a:p>
        </p:txBody>
      </p:sp>
    </p:spTree>
    <p:extLst>
      <p:ext uri="{BB962C8B-B14F-4D97-AF65-F5344CB8AC3E}">
        <p14:creationId xmlns:p14="http://schemas.microsoft.com/office/powerpoint/2010/main" val="654953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259632" y="1124744"/>
            <a:ext cx="6624736" cy="3139321"/>
          </a:xfrm>
          <a:prstGeom prst="rect">
            <a:avLst/>
          </a:prstGeom>
        </p:spPr>
        <p:txBody>
          <a:bodyPr wrap="square">
            <a:spAutoFit/>
          </a:bodyPr>
          <a:lstStyle/>
          <a:p>
            <a:pPr algn="just"/>
            <a:r>
              <a:rPr lang="es-AR" dirty="0" smtClean="0">
                <a:solidFill>
                  <a:srgbClr val="FF0000"/>
                </a:solidFill>
              </a:rPr>
              <a:t>REGULACIÓN DE HONORARIOS EN EJECUCION DE SENTENCIA. ART. 41</a:t>
            </a:r>
          </a:p>
          <a:p>
            <a:pPr algn="just"/>
            <a:endParaRPr lang="es-AR" dirty="0" smtClean="0">
              <a:solidFill>
                <a:srgbClr val="FF0000"/>
              </a:solidFill>
            </a:endParaRPr>
          </a:p>
          <a:p>
            <a:pPr marL="285750" indent="-285750" algn="just">
              <a:buFont typeface="Arial" pitchFamily="34" charset="0"/>
              <a:buChar char="•"/>
            </a:pPr>
            <a:r>
              <a:rPr lang="es-AR" dirty="0" smtClean="0"/>
              <a:t>Se aplica la mitad de la escala del art. 21.</a:t>
            </a:r>
          </a:p>
          <a:p>
            <a:pPr marL="285750" indent="-285750" algn="just">
              <a:buFont typeface="Arial" pitchFamily="34" charset="0"/>
              <a:buChar char="•"/>
            </a:pPr>
            <a:r>
              <a:rPr lang="es-AR" dirty="0" smtClean="0"/>
              <a:t>En caso de no haber excepciones se reducirán </a:t>
            </a:r>
            <a:r>
              <a:rPr lang="es-AR" dirty="0"/>
              <a:t>en un 10 % </a:t>
            </a:r>
            <a:r>
              <a:rPr lang="es-AR" dirty="0" smtClean="0"/>
              <a:t>de lo </a:t>
            </a:r>
            <a:r>
              <a:rPr lang="es-AR" dirty="0"/>
              <a:t>que </a:t>
            </a:r>
            <a:r>
              <a:rPr lang="es-AR" dirty="0" smtClean="0"/>
              <a:t>corresponde </a:t>
            </a:r>
            <a:r>
              <a:rPr lang="es-AR" dirty="0"/>
              <a:t>regular. </a:t>
            </a:r>
            <a:endParaRPr lang="es-AR" dirty="0"/>
          </a:p>
          <a:p>
            <a:pPr marL="285750" indent="-285750" algn="just">
              <a:buFont typeface="Arial" pitchFamily="34" charset="0"/>
              <a:buChar char="•"/>
            </a:pPr>
            <a:r>
              <a:rPr lang="es-AR" dirty="0" smtClean="0"/>
              <a:t>Deben respetarse los mínimos legales (art. 16 y 21).</a:t>
            </a:r>
          </a:p>
          <a:p>
            <a:pPr algn="just"/>
            <a:endParaRPr lang="es-AR" dirty="0" smtClean="0"/>
          </a:p>
          <a:p>
            <a:pPr algn="just"/>
            <a:r>
              <a:rPr lang="es-AR" b="1" dirty="0" err="1"/>
              <a:t>Expte</a:t>
            </a:r>
            <a:r>
              <a:rPr lang="es-AR" b="1" dirty="0"/>
              <a:t>. Nº: 48840/2007 Autos: “SAGO HADEL ILANCO c/ ANSES s/REAJUSTES VARIOS” Sentencia Interlocutoria de fecha 16/8/2023</a:t>
            </a:r>
            <a:r>
              <a:rPr lang="es-AR" b="1" dirty="0" smtClean="0"/>
              <a:t>.</a:t>
            </a:r>
            <a:endParaRPr lang="es-AR" dirty="0"/>
          </a:p>
        </p:txBody>
      </p:sp>
    </p:spTree>
    <p:extLst>
      <p:ext uri="{BB962C8B-B14F-4D97-AF65-F5344CB8AC3E}">
        <p14:creationId xmlns:p14="http://schemas.microsoft.com/office/powerpoint/2010/main" val="5656035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331640" y="1052736"/>
            <a:ext cx="6552728" cy="3416320"/>
          </a:xfrm>
          <a:prstGeom prst="rect">
            <a:avLst/>
          </a:prstGeom>
        </p:spPr>
        <p:txBody>
          <a:bodyPr wrap="square">
            <a:spAutoFit/>
          </a:bodyPr>
          <a:lstStyle/>
          <a:p>
            <a:pPr algn="just"/>
            <a:r>
              <a:rPr lang="es-AR" dirty="0">
                <a:solidFill>
                  <a:srgbClr val="FF0000"/>
                </a:solidFill>
              </a:rPr>
              <a:t>REGULACIÓN DE </a:t>
            </a:r>
            <a:r>
              <a:rPr lang="es-AR" dirty="0" smtClean="0">
                <a:solidFill>
                  <a:srgbClr val="FF0000"/>
                </a:solidFill>
              </a:rPr>
              <a:t>HONORARIOS POR ACTUACIONES POSTERIORES A LA PRIMER ETAPA DE EJECUCIÓN DE SENTENCIA. </a:t>
            </a:r>
            <a:r>
              <a:rPr lang="es-AR" dirty="0">
                <a:solidFill>
                  <a:srgbClr val="FF0000"/>
                </a:solidFill>
              </a:rPr>
              <a:t>ART. </a:t>
            </a:r>
            <a:r>
              <a:rPr lang="es-AR" dirty="0" smtClean="0">
                <a:solidFill>
                  <a:srgbClr val="FF0000"/>
                </a:solidFill>
              </a:rPr>
              <a:t>41</a:t>
            </a:r>
          </a:p>
          <a:p>
            <a:pPr algn="just"/>
            <a:endParaRPr lang="es-AR" dirty="0" smtClean="0">
              <a:solidFill>
                <a:srgbClr val="FF0000"/>
              </a:solidFill>
            </a:endParaRPr>
          </a:p>
          <a:p>
            <a:pPr marL="285750" indent="-285750" algn="just">
              <a:buFont typeface="Arial" pitchFamily="34" charset="0"/>
              <a:buChar char="•"/>
            </a:pPr>
            <a:r>
              <a:rPr lang="es-AR" dirty="0"/>
              <a:t>L</a:t>
            </a:r>
            <a:r>
              <a:rPr lang="es-AR" dirty="0" smtClean="0"/>
              <a:t>as </a:t>
            </a:r>
            <a:r>
              <a:rPr lang="es-AR" dirty="0"/>
              <a:t>actualizaciones posteriores a la primer etapa de ejecución, se </a:t>
            </a:r>
            <a:r>
              <a:rPr lang="es-AR" dirty="0" smtClean="0"/>
              <a:t>regularán </a:t>
            </a:r>
            <a:r>
              <a:rPr lang="es-AR" dirty="0"/>
              <a:t>honorarios en el 40 % de la escala del art.21</a:t>
            </a:r>
            <a:r>
              <a:rPr lang="es-AR" dirty="0" smtClean="0"/>
              <a:t>.</a:t>
            </a:r>
          </a:p>
          <a:p>
            <a:pPr marL="285750" indent="-285750" algn="just">
              <a:buFont typeface="Arial" pitchFamily="34" charset="0"/>
              <a:buChar char="•"/>
            </a:pPr>
            <a:r>
              <a:rPr lang="es-AR" dirty="0" smtClean="0"/>
              <a:t>Siempre respetándose los mínimos legales conforme metodología adoptada en el antecedente «</a:t>
            </a:r>
            <a:r>
              <a:rPr lang="es-AR" dirty="0" err="1" smtClean="0"/>
              <a:t>Sago</a:t>
            </a:r>
            <a:r>
              <a:rPr lang="es-AR" dirty="0" smtClean="0"/>
              <a:t>».</a:t>
            </a:r>
          </a:p>
          <a:p>
            <a:pPr algn="just"/>
            <a:endParaRPr lang="es-AR" b="1" dirty="0" smtClean="0"/>
          </a:p>
          <a:p>
            <a:pPr algn="just"/>
            <a:r>
              <a:rPr lang="es-AR" b="1" dirty="0" err="1" smtClean="0"/>
              <a:t>Expte</a:t>
            </a:r>
            <a:r>
              <a:rPr lang="es-AR" b="1" dirty="0"/>
              <a:t>. Nº: 43845/2007 Autos: “SIEGEMUND GERARDO REINALDO c/ ANSES s/REAJUSTES VARIOS” Sentencia Interlocutoria de fecha 25/10/2023.</a:t>
            </a:r>
            <a:endParaRPr lang="es-AR" dirty="0"/>
          </a:p>
          <a:p>
            <a:pPr algn="just"/>
            <a:endParaRPr lang="es-AR" dirty="0">
              <a:solidFill>
                <a:srgbClr val="FF0000"/>
              </a:solidFill>
            </a:endParaRPr>
          </a:p>
        </p:txBody>
      </p:sp>
    </p:spTree>
    <p:extLst>
      <p:ext uri="{BB962C8B-B14F-4D97-AF65-F5344CB8AC3E}">
        <p14:creationId xmlns:p14="http://schemas.microsoft.com/office/powerpoint/2010/main" val="41922573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971600" y="836712"/>
            <a:ext cx="7200800" cy="4524315"/>
          </a:xfrm>
          <a:prstGeom prst="rect">
            <a:avLst/>
          </a:prstGeom>
        </p:spPr>
        <p:txBody>
          <a:bodyPr wrap="square">
            <a:spAutoFit/>
          </a:bodyPr>
          <a:lstStyle/>
          <a:p>
            <a:pPr algn="just"/>
            <a:r>
              <a:rPr lang="es-AR" dirty="0" smtClean="0">
                <a:solidFill>
                  <a:srgbClr val="FF0000"/>
                </a:solidFill>
              </a:rPr>
              <a:t>INTERPRETACIÓN DE ARTS. 47 Y 58</a:t>
            </a:r>
            <a:r>
              <a:rPr lang="es-AR" dirty="0" smtClean="0"/>
              <a:t>.</a:t>
            </a:r>
          </a:p>
          <a:p>
            <a:pPr algn="just"/>
            <a:endParaRPr lang="es-AR" dirty="0" smtClean="0"/>
          </a:p>
          <a:p>
            <a:pPr marL="285750" indent="-285750" algn="just">
              <a:buFont typeface="Arial" pitchFamily="34" charset="0"/>
              <a:buChar char="•"/>
            </a:pPr>
            <a:r>
              <a:rPr lang="es-AR" dirty="0" smtClean="0"/>
              <a:t>En </a:t>
            </a:r>
            <a:r>
              <a:rPr lang="es-AR" dirty="0"/>
              <a:t>los procesos de ejecución de sentencia no aplica el mínimo de 6 UMA establecido en el art. 58, esa disposición refiere a los procesos ejecutivos en sentido estricto</a:t>
            </a:r>
            <a:r>
              <a:rPr lang="es-AR" dirty="0" smtClean="0"/>
              <a:t>.</a:t>
            </a:r>
          </a:p>
          <a:p>
            <a:pPr marL="285750" indent="-285750" algn="just">
              <a:buFont typeface="Arial" pitchFamily="34" charset="0"/>
              <a:buChar char="•"/>
            </a:pPr>
            <a:r>
              <a:rPr lang="es-AR" dirty="0"/>
              <a:t>Las incidencias por el cobro de honorarios oportunamente regulados, tramitan por la vía de ejecución de sentencia conforme lo establecido en el art. 54 de la ley 27.423 -parte pertinente-</a:t>
            </a:r>
            <a:r>
              <a:rPr lang="es-AR" dirty="0" smtClean="0"/>
              <a:t>.</a:t>
            </a:r>
          </a:p>
          <a:p>
            <a:pPr marL="285750" indent="-285750" algn="just">
              <a:buFont typeface="Arial" pitchFamily="34" charset="0"/>
              <a:buChar char="•"/>
            </a:pPr>
            <a:r>
              <a:rPr lang="es-AR" dirty="0" smtClean="0"/>
              <a:t> </a:t>
            </a:r>
            <a:r>
              <a:rPr lang="es-AR" dirty="0"/>
              <a:t>E</a:t>
            </a:r>
            <a:r>
              <a:rPr lang="es-AR" dirty="0" smtClean="0"/>
              <a:t>ncontrándose observado el art.47 -mediante </a:t>
            </a:r>
            <a:r>
              <a:rPr lang="es-AR" dirty="0"/>
              <a:t>el Decreto </a:t>
            </a:r>
            <a:r>
              <a:rPr lang="es-AR" dirty="0" smtClean="0"/>
              <a:t>1077/2017- </a:t>
            </a:r>
            <a:r>
              <a:rPr lang="es-AR" dirty="0"/>
              <a:t>en </a:t>
            </a:r>
            <a:r>
              <a:rPr lang="es-AR" dirty="0" smtClean="0"/>
              <a:t>lo que refiere a la regulación de honorarios en los incidentes, debe </a:t>
            </a:r>
            <a:r>
              <a:rPr lang="es-AR" dirty="0"/>
              <a:t>recurrirse a las pautas generales establecidas en los arts. 16, 21 y 41 de la ley 27.423. </a:t>
            </a:r>
            <a:endParaRPr lang="es-AR" dirty="0"/>
          </a:p>
          <a:p>
            <a:pPr marL="285750" indent="-285750" algn="just">
              <a:buFont typeface="Arial" pitchFamily="34" charset="0"/>
              <a:buChar char="•"/>
            </a:pPr>
            <a:endParaRPr lang="es-AR" dirty="0" smtClean="0"/>
          </a:p>
          <a:p>
            <a:pPr algn="just"/>
            <a:r>
              <a:rPr lang="es-AR" b="1" dirty="0" err="1"/>
              <a:t>Expte</a:t>
            </a:r>
            <a:r>
              <a:rPr lang="es-AR" b="1" dirty="0"/>
              <a:t>. Nº: 83060/2011 Autos: “ORTEGA JOSE BERNARDINO c/ ANSES s/REAJUSTES VARIOS” Sentencia Interlocutoria de fecha 16/8/2023.</a:t>
            </a:r>
            <a:endParaRPr lang="es-AR" dirty="0"/>
          </a:p>
          <a:p>
            <a:pPr algn="just"/>
            <a:endParaRPr lang="es-AR" dirty="0"/>
          </a:p>
        </p:txBody>
      </p:sp>
    </p:spTree>
    <p:extLst>
      <p:ext uri="{BB962C8B-B14F-4D97-AF65-F5344CB8AC3E}">
        <p14:creationId xmlns:p14="http://schemas.microsoft.com/office/powerpoint/2010/main" val="13464109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403648" y="908720"/>
            <a:ext cx="6480720" cy="3416320"/>
          </a:xfrm>
          <a:prstGeom prst="rect">
            <a:avLst/>
          </a:prstGeom>
        </p:spPr>
        <p:txBody>
          <a:bodyPr wrap="square">
            <a:spAutoFit/>
          </a:bodyPr>
          <a:lstStyle/>
          <a:p>
            <a:pPr algn="just"/>
            <a:r>
              <a:rPr lang="es-AR" dirty="0" smtClean="0">
                <a:solidFill>
                  <a:srgbClr val="FF0000"/>
                </a:solidFill>
              </a:rPr>
              <a:t>ART.51 Y TASA APLICABLE</a:t>
            </a:r>
          </a:p>
          <a:p>
            <a:pPr algn="just"/>
            <a:endParaRPr lang="es-AR" dirty="0" smtClean="0"/>
          </a:p>
          <a:p>
            <a:pPr marL="285750" indent="-285750" algn="just">
              <a:buFont typeface="Arial" pitchFamily="34" charset="0"/>
              <a:buChar char="•"/>
            </a:pPr>
            <a:r>
              <a:rPr lang="es-AR" dirty="0"/>
              <a:t>L</a:t>
            </a:r>
            <a:r>
              <a:rPr lang="es-AR" dirty="0" smtClean="0"/>
              <a:t>a </a:t>
            </a:r>
            <a:r>
              <a:rPr lang="es-AR" i="1" dirty="0"/>
              <a:t>UMA </a:t>
            </a:r>
            <a:r>
              <a:rPr lang="es-AR" i="1" dirty="0" smtClean="0"/>
              <a:t>consignada al </a:t>
            </a:r>
            <a:r>
              <a:rPr lang="es-AR" i="1" dirty="0"/>
              <a:t>resolver</a:t>
            </a:r>
            <a:r>
              <a:rPr lang="es-AR" dirty="0"/>
              <a:t>, siempre debe ser </a:t>
            </a:r>
            <a:r>
              <a:rPr lang="es-AR" i="1" dirty="0"/>
              <a:t>la vigente a la fecha de </a:t>
            </a:r>
            <a:r>
              <a:rPr lang="es-AR" i="1" dirty="0" smtClean="0"/>
              <a:t>dictado de la resolución</a:t>
            </a:r>
            <a:r>
              <a:rPr lang="es-AR" dirty="0" smtClean="0"/>
              <a:t> </a:t>
            </a:r>
            <a:r>
              <a:rPr lang="es-AR" dirty="0"/>
              <a:t>conforme lo dispone el </a:t>
            </a:r>
            <a:r>
              <a:rPr lang="es-AR" dirty="0" smtClean="0"/>
              <a:t>art.51.</a:t>
            </a:r>
          </a:p>
          <a:p>
            <a:pPr marL="285750" indent="-285750" algn="just">
              <a:buFont typeface="Arial" pitchFamily="34" charset="0"/>
              <a:buChar char="•"/>
            </a:pPr>
            <a:r>
              <a:rPr lang="es-AR" dirty="0" smtClean="0"/>
              <a:t> </a:t>
            </a:r>
            <a:r>
              <a:rPr lang="es-AR" dirty="0"/>
              <a:t>A</a:t>
            </a:r>
            <a:r>
              <a:rPr lang="es-AR" dirty="0" smtClean="0"/>
              <a:t>l </a:t>
            </a:r>
            <a:r>
              <a:rPr lang="es-AR" dirty="0"/>
              <a:t>pedido de una </a:t>
            </a:r>
            <a:r>
              <a:rPr lang="es-AR" i="1" dirty="0"/>
              <a:t>tasa de interés </a:t>
            </a:r>
            <a:r>
              <a:rPr lang="es-AR" dirty="0"/>
              <a:t>específica, debe estarse a </a:t>
            </a:r>
            <a:r>
              <a:rPr lang="es-AR" i="1" dirty="0"/>
              <a:t>la utilizada para actualizar el valor de la causa</a:t>
            </a:r>
            <a:r>
              <a:rPr lang="es-AR" dirty="0"/>
              <a:t> de acuerdo al art. 54 última </a:t>
            </a:r>
            <a:r>
              <a:rPr lang="es-AR" dirty="0" smtClean="0"/>
              <a:t>parte. </a:t>
            </a:r>
          </a:p>
          <a:p>
            <a:pPr algn="just"/>
            <a:endParaRPr lang="es-AR" b="1" dirty="0"/>
          </a:p>
          <a:p>
            <a:pPr algn="just"/>
            <a:r>
              <a:rPr lang="es-AR" b="1" dirty="0" err="1" smtClean="0"/>
              <a:t>Expte</a:t>
            </a:r>
            <a:r>
              <a:rPr lang="es-AR" b="1" dirty="0"/>
              <a:t>. Nº: 73604/2012 Autos: “Incidente Nº 1 - ACTOR: RIVERA OTILIA ELENA DEMANDADO: ANSES s/INCIDENTE” Sentencia Interlocutoria del 13/9/2023.</a:t>
            </a:r>
            <a:endParaRPr lang="es-AR" dirty="0"/>
          </a:p>
        </p:txBody>
      </p:sp>
    </p:spTree>
    <p:extLst>
      <p:ext uri="{BB962C8B-B14F-4D97-AF65-F5344CB8AC3E}">
        <p14:creationId xmlns:p14="http://schemas.microsoft.com/office/powerpoint/2010/main" val="487058813"/>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hincheta">
  <a:themeElements>
    <a:clrScheme name="Chincheta">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Chincheta">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hincheta">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176</TotalTime>
  <Words>692</Words>
  <Application>Microsoft Office PowerPoint</Application>
  <PresentationFormat>Presentación en pantalla (4:3)</PresentationFormat>
  <Paragraphs>39</Paragraphs>
  <Slides>7</Slides>
  <Notes>0</Notes>
  <HiddenSlides>0</HiddenSlides>
  <MMClips>0</MMClips>
  <ScaleCrop>false</ScaleCrop>
  <HeadingPairs>
    <vt:vector size="4" baseType="variant">
      <vt:variant>
        <vt:lpstr>Tema</vt:lpstr>
      </vt:variant>
      <vt:variant>
        <vt:i4>1</vt:i4>
      </vt:variant>
      <vt:variant>
        <vt:lpstr>Títulos de diapositiva</vt:lpstr>
      </vt:variant>
      <vt:variant>
        <vt:i4>7</vt:i4>
      </vt:variant>
    </vt:vector>
  </HeadingPairs>
  <TitlesOfParts>
    <vt:vector size="8" baseType="lpstr">
      <vt:lpstr>Chincheta</vt:lpstr>
      <vt:lpstr>REGULACION DE HONORARIOS POR LEY 27.423</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REGULACION DE HONORARIOS POR LEY 27.423</dc:title>
  <dc:creator>valen</dc:creator>
  <cp:lastModifiedBy>valen</cp:lastModifiedBy>
  <cp:revision>13</cp:revision>
  <dcterms:created xsi:type="dcterms:W3CDTF">2024-04-19T11:20:53Z</dcterms:created>
  <dcterms:modified xsi:type="dcterms:W3CDTF">2024-04-19T14:23:27Z</dcterms:modified>
</cp:coreProperties>
</file>