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67" d="100"/>
          <a:sy n="67" d="100"/>
        </p:scale>
        <p:origin x="-864"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4/22/2024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s-ES"/>
              <a:t>Haga clic para modificar el estilo de título del patrón</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s-ES"/>
              <a:t>Haga clic en el icono para agregar una imagen</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18C79C5D-2A6F-F04D-97DA-BEF2467B64E4}" type="datetimeFigureOut">
              <a:rPr lang="en-US" dirty="0"/>
              <a:pPr/>
              <a:t>4/22/2024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8DFA1846-DA80-1C48-A609-854EA85C59AD}" type="datetimeFigureOut">
              <a:rPr lang="en-US" dirty="0"/>
              <a:pPr/>
              <a:t>4/22/2024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s-ES"/>
              <a:t>Haga clic para modificar el estilo de título del patrón</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s-ES"/>
              <a:t>Haga clic para modificar los estilos de texto del patrón</a:t>
            </a:r>
          </a:p>
        </p:txBody>
      </p:sp>
      <p:sp>
        <p:nvSpPr>
          <p:cNvPr id="2" name="Date Placeholder 1"/>
          <p:cNvSpPr>
            <a:spLocks noGrp="1"/>
          </p:cNvSpPr>
          <p:nvPr>
            <p:ph type="dt" sz="half" idx="10"/>
          </p:nvPr>
        </p:nvSpPr>
        <p:spPr/>
        <p:txBody>
          <a:bodyPr/>
          <a:lstStyle/>
          <a:p>
            <a:fld id="{FBF54567-0DE4-3F47-BF90-CB84690072F9}" type="datetimeFigureOut">
              <a:rPr lang="en-US" dirty="0"/>
              <a:pPr/>
              <a:t>4/22/2024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4/22/2024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4/22/2024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4/22/2024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8DFA1846-DA80-1C48-A609-854EA85C59AD}" type="datetimeFigureOut">
              <a:rPr lang="en-US" dirty="0"/>
              <a:pPr/>
              <a:t>4/22/2024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4/22/2024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4/22/2024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4/22/2024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4/22/2024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s-ES"/>
              <a:t>Haga clic para modificar el estilo de título del patrón</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D0DF5E60-9974-AC48-9591-99C2BB44B7CF}" type="datetimeFigureOut">
              <a:rPr lang="en-US" dirty="0"/>
              <a:pPr/>
              <a:t>4/22/2024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s-ES"/>
              <a:t>Haga clic para modificar el estilo de título del patrón</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s-ES"/>
              <a:t>Haga clic en el icono para agregar una imagen</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4/22/2024</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4/22/2024</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1C0ED87-F6FB-2097-4001-1830D097F6B8}"/>
              </a:ext>
            </a:extLst>
          </p:cNvPr>
          <p:cNvSpPr>
            <a:spLocks noGrp="1"/>
          </p:cNvSpPr>
          <p:nvPr>
            <p:ph type="ctrTitle"/>
          </p:nvPr>
        </p:nvSpPr>
        <p:spPr/>
        <p:txBody>
          <a:bodyPr/>
          <a:lstStyle/>
          <a:p>
            <a:pPr algn="ctr"/>
            <a:r>
              <a:rPr lang="es-AR" dirty="0"/>
              <a:t>INCLUSION DE INTERESES EN LA BASE DE CÁLCULO</a:t>
            </a:r>
          </a:p>
        </p:txBody>
      </p:sp>
      <p:sp>
        <p:nvSpPr>
          <p:cNvPr id="3" name="Subtítulo 2">
            <a:extLst>
              <a:ext uri="{FF2B5EF4-FFF2-40B4-BE49-F238E27FC236}">
                <a16:creationId xmlns:a16="http://schemas.microsoft.com/office/drawing/2014/main" xmlns="" id="{BD4DB5C3-AE85-933A-927F-1B8358B66FAF}"/>
              </a:ext>
            </a:extLst>
          </p:cNvPr>
          <p:cNvSpPr>
            <a:spLocks noGrp="1"/>
          </p:cNvSpPr>
          <p:nvPr>
            <p:ph type="subTitle" idx="1"/>
          </p:nvPr>
        </p:nvSpPr>
        <p:spPr/>
        <p:txBody>
          <a:bodyPr/>
          <a:lstStyle/>
          <a:p>
            <a:pPr algn="ctr"/>
            <a:r>
              <a:rPr lang="es-AR" dirty="0"/>
              <a:t>Leyes 21.839 y 27.423</a:t>
            </a:r>
          </a:p>
        </p:txBody>
      </p:sp>
    </p:spTree>
    <p:extLst>
      <p:ext uri="{BB962C8B-B14F-4D97-AF65-F5344CB8AC3E}">
        <p14:creationId xmlns:p14="http://schemas.microsoft.com/office/powerpoint/2010/main" val="30442281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xmlns="" id="{10E38DF9-D4D6-EBE3-AF1B-9BF3CE87ABBA}"/>
              </a:ext>
            </a:extLst>
          </p:cNvPr>
          <p:cNvSpPr txBox="1"/>
          <p:nvPr/>
        </p:nvSpPr>
        <p:spPr>
          <a:xfrm>
            <a:off x="359764" y="614597"/>
            <a:ext cx="11452485" cy="5632311"/>
          </a:xfrm>
          <a:prstGeom prst="rect">
            <a:avLst/>
          </a:prstGeom>
          <a:noFill/>
        </p:spPr>
        <p:txBody>
          <a:bodyPr wrap="square">
            <a:spAutoFit/>
          </a:bodyPr>
          <a:lstStyle/>
          <a:p>
            <a:pPr algn="ctr"/>
            <a:r>
              <a:rPr lang="es-MX" b="1" i="1" dirty="0">
                <a:effectLst>
                  <a:outerShdw blurRad="38100" dist="38100" dir="2700000" algn="tl">
                    <a:srgbClr val="000000">
                      <a:alpha val="43137"/>
                    </a:srgbClr>
                  </a:outerShdw>
                </a:effectLst>
              </a:rPr>
              <a:t>BASE REGULATORIA CON INTERESES LEY 21.839</a:t>
            </a:r>
          </a:p>
          <a:p>
            <a:pPr algn="ctr"/>
            <a:endParaRPr lang="es-MX" dirty="0"/>
          </a:p>
          <a:p>
            <a:pPr marL="285750" indent="-285750" algn="just">
              <a:buFont typeface="Arial" panose="020B0604020202020204" pitchFamily="34" charset="0"/>
              <a:buChar char="•"/>
            </a:pPr>
            <a:r>
              <a:rPr lang="es-MX" dirty="0">
                <a:latin typeface="Century Gothic" panose="020B0502020202020204" pitchFamily="34" charset="0"/>
              </a:rPr>
              <a:t>Dentro del ámbito de la Seguridad Social, existen particularidades en lo que se refiere a las formas y plazos de cumplimiento de las </a:t>
            </a:r>
            <a:r>
              <a:rPr lang="es-MX" dirty="0" smtClean="0">
                <a:latin typeface="Century Gothic" panose="020B0502020202020204" pitchFamily="34" charset="0"/>
              </a:rPr>
              <a:t>sentencias. Ello </a:t>
            </a:r>
            <a:r>
              <a:rPr lang="es-MX" dirty="0">
                <a:latin typeface="Century Gothic" panose="020B0502020202020204" pitchFamily="34" charset="0"/>
              </a:rPr>
              <a:t>incide en el monto que en definitiva perciban los profesionales por la labor desarrollada. </a:t>
            </a:r>
          </a:p>
          <a:p>
            <a:pPr algn="just"/>
            <a:endParaRPr lang="es-MX" dirty="0">
              <a:latin typeface="Century Gothic" panose="020B0502020202020204" pitchFamily="34" charset="0"/>
            </a:endParaRPr>
          </a:p>
          <a:p>
            <a:pPr marL="285750" indent="-285750" algn="just">
              <a:buFont typeface="Arial" panose="020B0604020202020204" pitchFamily="34" charset="0"/>
              <a:buChar char="•"/>
            </a:pPr>
            <a:r>
              <a:rPr lang="es-MX" dirty="0">
                <a:latin typeface="Century Gothic" panose="020B0502020202020204" pitchFamily="34" charset="0"/>
              </a:rPr>
              <a:t>En </a:t>
            </a:r>
            <a:r>
              <a:rPr lang="es-MX" dirty="0" smtClean="0">
                <a:latin typeface="Century Gothic" panose="020B0502020202020204" pitchFamily="34" charset="0"/>
              </a:rPr>
              <a:t>consonancia, </a:t>
            </a:r>
            <a:r>
              <a:rPr lang="es-MX" dirty="0">
                <a:latin typeface="Century Gothic" panose="020B0502020202020204" pitchFamily="34" charset="0"/>
              </a:rPr>
              <a:t>ver disidencia del Señor Ministro Dr. Lorenzetti considerando cuarto en la causa “Serenar S.A. c/ Buenos Aires, Provincia de s/daños y perjuicios”; sostuvo que  “…en supuestos como el de autos en los que prospera la demanda, los intereses integran la base regulatoria, desde que ella debe guardar proporción con los valores en juego. De lo contrario, no se atiende a la realidad económica del litigio, ni se pondera debidamente el complejo de las tareas profesionales cumplidas.”.</a:t>
            </a:r>
          </a:p>
          <a:p>
            <a:pPr algn="just"/>
            <a:endParaRPr lang="es-MX" dirty="0">
              <a:latin typeface="Century Gothic" panose="020B0502020202020204" pitchFamily="34" charset="0"/>
            </a:endParaRPr>
          </a:p>
          <a:p>
            <a:pPr marL="285750" indent="-285750" algn="just">
              <a:buFont typeface="Arial" panose="020B0604020202020204" pitchFamily="34" charset="0"/>
              <a:buChar char="•"/>
            </a:pPr>
            <a:r>
              <a:rPr lang="es-MX" dirty="0">
                <a:latin typeface="Century Gothic" panose="020B0502020202020204" pitchFamily="34" charset="0"/>
              </a:rPr>
              <a:t>La base regulatoria quedará constituida no solo por el capital reclamado, sino también por los intereses.</a:t>
            </a:r>
          </a:p>
          <a:p>
            <a:pPr algn="just"/>
            <a:endParaRPr lang="es-MX" dirty="0">
              <a:latin typeface="Century Gothic" panose="020B0502020202020204" pitchFamily="34" charset="0"/>
            </a:endParaRPr>
          </a:p>
          <a:p>
            <a:pPr algn="just"/>
            <a:r>
              <a:rPr lang="es-MX" dirty="0">
                <a:latin typeface="Century Gothic" panose="020B0502020202020204" pitchFamily="34" charset="0"/>
              </a:rPr>
              <a:t>Autos “ALVAREZ ELINA LYDIA Y OTROS c/ E N-</a:t>
            </a:r>
            <a:r>
              <a:rPr lang="es-MX" dirty="0" err="1">
                <a:latin typeface="Century Gothic" panose="020B0502020202020204" pitchFamily="34" charset="0"/>
              </a:rPr>
              <a:t>M°</a:t>
            </a:r>
            <a:r>
              <a:rPr lang="es-MX" dirty="0">
                <a:latin typeface="Century Gothic" panose="020B0502020202020204" pitchFamily="34" charset="0"/>
              </a:rPr>
              <a:t> DE DEFENSA s/PERSONAL MILITAR Y CIVIL DE LAS FFAA Y DE SEG” </a:t>
            </a:r>
            <a:r>
              <a:rPr lang="es-MX" dirty="0" err="1">
                <a:latin typeface="Century Gothic" panose="020B0502020202020204" pitchFamily="34" charset="0"/>
              </a:rPr>
              <a:t>Expte</a:t>
            </a:r>
            <a:r>
              <a:rPr lang="es-MX" dirty="0">
                <a:latin typeface="Century Gothic" panose="020B0502020202020204" pitchFamily="34" charset="0"/>
              </a:rPr>
              <a:t>. </a:t>
            </a:r>
            <a:r>
              <a:rPr lang="es-MX" dirty="0" err="1">
                <a:latin typeface="Century Gothic" panose="020B0502020202020204" pitchFamily="34" charset="0"/>
              </a:rPr>
              <a:t>Nº</a:t>
            </a:r>
            <a:r>
              <a:rPr lang="es-MX" dirty="0">
                <a:latin typeface="Century Gothic" panose="020B0502020202020204" pitchFamily="34" charset="0"/>
              </a:rPr>
              <a:t> 51659/2007 Sentencia Interlocutoria de fecha 19/8/2021, Sala I.</a:t>
            </a:r>
          </a:p>
          <a:p>
            <a:pPr algn="just"/>
            <a:endParaRPr lang="es-MX" dirty="0">
              <a:latin typeface="Century Gothic" panose="020B0502020202020204" pitchFamily="34" charset="0"/>
            </a:endParaRPr>
          </a:p>
          <a:p>
            <a:pPr algn="just"/>
            <a:endParaRPr lang="es-AR" dirty="0"/>
          </a:p>
        </p:txBody>
      </p:sp>
    </p:spTree>
    <p:extLst>
      <p:ext uri="{BB962C8B-B14F-4D97-AF65-F5344CB8AC3E}">
        <p14:creationId xmlns:p14="http://schemas.microsoft.com/office/powerpoint/2010/main" val="9240348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xmlns="" id="{B9C6BCF9-0E6E-0CAD-176E-A37BD0E69C58}"/>
              </a:ext>
            </a:extLst>
          </p:cNvPr>
          <p:cNvSpPr txBox="1"/>
          <p:nvPr/>
        </p:nvSpPr>
        <p:spPr>
          <a:xfrm>
            <a:off x="2518348" y="1439056"/>
            <a:ext cx="6621903" cy="2862322"/>
          </a:xfrm>
          <a:prstGeom prst="rect">
            <a:avLst/>
          </a:prstGeom>
          <a:noFill/>
        </p:spPr>
        <p:txBody>
          <a:bodyPr wrap="square">
            <a:spAutoFit/>
          </a:bodyPr>
          <a:lstStyle/>
          <a:p>
            <a:pPr algn="ctr"/>
            <a:r>
              <a:rPr lang="es-AR" b="1" i="1" dirty="0">
                <a:effectLst>
                  <a:outerShdw blurRad="38100" dist="38100" dir="2700000" algn="tl">
                    <a:srgbClr val="000000">
                      <a:alpha val="43137"/>
                    </a:srgbClr>
                  </a:outerShdw>
                </a:effectLst>
              </a:rPr>
              <a:t>BASE REGULATORIA CON INTERESES LEY 27.423</a:t>
            </a:r>
          </a:p>
          <a:p>
            <a:endParaRPr lang="es-AR" dirty="0"/>
          </a:p>
          <a:p>
            <a:pPr marL="285750" indent="-285750" algn="just">
              <a:buFont typeface="Arial" pitchFamily="34" charset="0"/>
              <a:buChar char="•"/>
            </a:pPr>
            <a:r>
              <a:rPr lang="es-AR" dirty="0"/>
              <a:t>Debe estarse a los expresos términos del art. 24 de la ley arancelaria </a:t>
            </a:r>
            <a:r>
              <a:rPr lang="es-AR" dirty="0" smtClean="0"/>
              <a:t>vigente.</a:t>
            </a:r>
          </a:p>
          <a:p>
            <a:pPr algn="just"/>
            <a:endParaRPr lang="es-AR" dirty="0" smtClean="0"/>
          </a:p>
          <a:p>
            <a:pPr marL="285750" indent="-285750" algn="just">
              <a:buFont typeface="Arial" pitchFamily="34" charset="0"/>
              <a:buChar char="•"/>
            </a:pPr>
            <a:r>
              <a:rPr lang="es-AR" dirty="0" smtClean="0"/>
              <a:t> </a:t>
            </a:r>
            <a:r>
              <a:rPr lang="es-AR" dirty="0"/>
              <a:t>“A los efectos de la regulación de honorarios, se tendrán en cuenta los intereses que deban calcularse sobre el monto de condena. Los intereses fijados en la sentencia deberán siempre integrar la base regulatoria, bajo pena de nulidad.</a:t>
            </a:r>
          </a:p>
        </p:txBody>
      </p:sp>
    </p:spTree>
    <p:extLst>
      <p:ext uri="{BB962C8B-B14F-4D97-AF65-F5344CB8AC3E}">
        <p14:creationId xmlns:p14="http://schemas.microsoft.com/office/powerpoint/2010/main" val="378372601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table">
  <a:themeElements>
    <a:clrScheme name="Quotable">
      <a:dk1>
        <a:sysClr val="windowText" lastClr="000000"/>
      </a:dk1>
      <a:lt1>
        <a:sysClr val="window" lastClr="FFFFFF"/>
      </a:lt1>
      <a:dk2>
        <a:srgbClr val="212121"/>
      </a:dk2>
      <a:lt2>
        <a:srgbClr val="636363"/>
      </a:lt2>
      <a:accent1>
        <a:srgbClr val="9ECD33"/>
      </a:accent1>
      <a:accent2>
        <a:srgbClr val="E19933"/>
      </a:accent2>
      <a:accent3>
        <a:srgbClr val="DC5D3D"/>
      </a:accent3>
      <a:accent4>
        <a:srgbClr val="A967CB"/>
      </a:accent4>
      <a:accent5>
        <a:srgbClr val="5EA5DD"/>
      </a:accent5>
      <a:accent6>
        <a:srgbClr val="44BEA9"/>
      </a:accent6>
      <a:hlink>
        <a:srgbClr val="8F8F8F"/>
      </a:hlink>
      <a:folHlink>
        <a:srgbClr val="A5A5A5"/>
      </a:folHlink>
    </a:clrScheme>
    <a:fontScheme name="Quotable">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xmlns="" name="Quotable" id="{39EC5628-30ED-4578-ACD8-9820EDB8E15A}" vid="{98D1675B-7325-48AD-994B-0DEF3379A98D}"/>
    </a:ext>
  </a:extLst>
</a:theme>
</file>

<file path=docProps/app.xml><?xml version="1.0" encoding="utf-8"?>
<Properties xmlns="http://schemas.openxmlformats.org/officeDocument/2006/extended-properties" xmlns:vt="http://schemas.openxmlformats.org/officeDocument/2006/docPropsVTypes">
  <Template>TM03457503[[fn=Citable]]</Template>
  <TotalTime>81</TotalTime>
  <Words>274</Words>
  <Application>Microsoft Office PowerPoint</Application>
  <PresentationFormat>Personalizado</PresentationFormat>
  <Paragraphs>16</Paragraphs>
  <Slides>3</Slides>
  <Notes>0</Notes>
  <HiddenSlides>0</HiddenSlides>
  <MMClips>0</MMClips>
  <ScaleCrop>false</ScaleCrop>
  <HeadingPairs>
    <vt:vector size="4" baseType="variant">
      <vt:variant>
        <vt:lpstr>Tema</vt:lpstr>
      </vt:variant>
      <vt:variant>
        <vt:i4>1</vt:i4>
      </vt:variant>
      <vt:variant>
        <vt:lpstr>Títulos de diapositiva</vt:lpstr>
      </vt:variant>
      <vt:variant>
        <vt:i4>3</vt:i4>
      </vt:variant>
    </vt:vector>
  </HeadingPairs>
  <TitlesOfParts>
    <vt:vector size="4" baseType="lpstr">
      <vt:lpstr>Citable</vt:lpstr>
      <vt:lpstr>INCLUSION DE INTERESES EN LA BASE DE CÁLCULO</vt:lpstr>
      <vt:lpstr>Presentación de PowerPoint</vt:lpstr>
      <vt:lpstr>Presentación de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INCLUSION DE INTERESES EN LA BASE DE CÁLCULO</dc:title>
  <dc:creator>Valentin Tolosa</dc:creator>
  <cp:lastModifiedBy>valen</cp:lastModifiedBy>
  <cp:revision>2</cp:revision>
  <dcterms:created xsi:type="dcterms:W3CDTF">2024-04-22T13:42:24Z</dcterms:created>
  <dcterms:modified xsi:type="dcterms:W3CDTF">2024-04-22T15:09:03Z</dcterms:modified>
</cp:coreProperties>
</file>