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2" r:id="rId4"/>
    <p:sldId id="261" r:id="rId5"/>
    <p:sldId id="260" r:id="rId6"/>
    <p:sldId id="259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585" autoAdjust="0"/>
  </p:normalViewPr>
  <p:slideViewPr>
    <p:cSldViewPr snapToGrid="0">
      <p:cViewPr varScale="1">
        <p:scale>
          <a:sx n="68" d="100"/>
          <a:sy n="68" d="100"/>
        </p:scale>
        <p:origin x="-822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8246A30-FC79-4268-0F1A-0BB927F0A2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8288" y="661183"/>
            <a:ext cx="8344901" cy="1463040"/>
          </a:xfrm>
        </p:spPr>
        <p:txBody>
          <a:bodyPr>
            <a:normAutofit/>
          </a:bodyPr>
          <a:lstStyle/>
          <a:p>
            <a:r>
              <a:rPr lang="es-AR" dirty="0" smtClean="0"/>
              <a:t>BASE REGULATORIA</a:t>
            </a:r>
            <a:endParaRPr lang="es-AR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901C14EA-92D0-1550-03EE-3CD9403F18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4065" y="2222696"/>
            <a:ext cx="8689976" cy="3066755"/>
          </a:xfrm>
        </p:spPr>
        <p:txBody>
          <a:bodyPr>
            <a:no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MX" sz="16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monto total </a:t>
            </a:r>
            <a:r>
              <a:rPr lang="es-MX" sz="16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que resulte de la Sentencia Definitiva.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MX" sz="16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Las </a:t>
            </a:r>
            <a:r>
              <a:rPr lang="es-MX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sumas aprobadas </a:t>
            </a:r>
            <a:r>
              <a:rPr lang="es-MX" sz="16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 la causa.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MX" sz="16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Los </a:t>
            </a:r>
            <a:r>
              <a:rPr lang="es-MX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pagos parciales </a:t>
            </a:r>
            <a:r>
              <a:rPr lang="es-MX" sz="16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realizados.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MX" sz="16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Las </a:t>
            </a:r>
            <a:r>
              <a:rPr lang="es-MX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sumas </a:t>
            </a:r>
            <a:r>
              <a:rPr lang="es-MX" sz="1600" kern="100" dirty="0" smtClean="0">
                <a:solidFill>
                  <a:srgbClr val="FF0000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brutas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sz="1600" dirty="0" smtClean="0">
                <a:latin typeface="Times New Roman" pitchFamily="18" charset="0"/>
                <a:cs typeface="Times New Roman" pitchFamily="18" charset="0"/>
              </a:rPr>
              <a:t>DEBEN CONSIDERARSE </a:t>
            </a:r>
            <a:r>
              <a:rPr lang="es-AR" sz="1600" dirty="0">
                <a:latin typeface="Times New Roman" pitchFamily="18" charset="0"/>
                <a:cs typeface="Times New Roman" pitchFamily="18" charset="0"/>
              </a:rPr>
              <a:t>los </a:t>
            </a:r>
            <a:r>
              <a:rPr lang="es-AR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intereses </a:t>
            </a:r>
            <a:r>
              <a:rPr lang="es-AR" sz="1600" dirty="0" smtClean="0">
                <a:latin typeface="Times New Roman" pitchFamily="18" charset="0"/>
                <a:cs typeface="Times New Roman" pitchFamily="18" charset="0"/>
              </a:rPr>
              <a:t>APROBADOS EN LA LIQUIDACIÓN.</a:t>
            </a:r>
            <a:endParaRPr lang="es-AR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356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58AF5E49-AF53-3EE3-0595-95A98E7B9EC8}"/>
              </a:ext>
            </a:extLst>
          </p:cNvPr>
          <p:cNvSpPr txBox="1"/>
          <p:nvPr/>
        </p:nvSpPr>
        <p:spPr>
          <a:xfrm>
            <a:off x="3421505" y="864159"/>
            <a:ext cx="6093500" cy="25494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</a:t>
            </a: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ausas que concluyen por acuerdo de RH los emolumentos serán fijados tomándose 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como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base 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regulatoria la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suma final percibida </a:t>
            </a: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como consecuencia d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el incidente de homologación.</a:t>
            </a:r>
            <a:r>
              <a:rPr lang="es-AR" sz="1600" b="1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s-AR" sz="1600" b="1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sz="16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Expte</a:t>
            </a:r>
            <a:r>
              <a:rPr lang="es-AR" sz="16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Nº: 57428/2010 Autos: “FERNANDEZ OYUELA MARIA ESTHER c/ ANSES s/REAJUSTES VARIOS” Sentencia Interlocutoria </a:t>
            </a:r>
            <a:r>
              <a:rPr lang="es-AR" sz="1600" b="1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del 19/12/23.</a:t>
            </a:r>
            <a:r>
              <a:rPr lang="es-AR" sz="16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s-A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208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9FFC83CA-91FE-055B-ECBD-E4476179DACD}"/>
              </a:ext>
            </a:extLst>
          </p:cNvPr>
          <p:cNvSpPr txBox="1"/>
          <p:nvPr/>
        </p:nvSpPr>
        <p:spPr>
          <a:xfrm>
            <a:off x="3046751" y="2361403"/>
            <a:ext cx="6093500" cy="2272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 base regulatoria debe tomarse sobre las sumas brutas.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sz="18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Expte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Nº: 549/2010 Autos: “BARROJO JUAN PABLO Y OTROS c/ ESTADO NACIONAL- MINISTERIO DE DEFENSA s/PERSONAL MILITAR Y CIVIL DE LAS FFAA Y DE SEG” Sentencia Interlocutoria </a:t>
            </a:r>
            <a:r>
              <a:rPr lang="es-AR" sz="1800" b="1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del 19/12/23</a:t>
            </a:r>
            <a:r>
              <a:rPr lang="es-AR" b="1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s-A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586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72F963D9-4CE0-E287-C692-401D8385814B}"/>
              </a:ext>
            </a:extLst>
          </p:cNvPr>
          <p:cNvSpPr txBox="1"/>
          <p:nvPr/>
        </p:nvSpPr>
        <p:spPr>
          <a:xfrm>
            <a:off x="3046751" y="1114908"/>
            <a:ext cx="6093500" cy="40370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 base 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regulatoria debe ser la </a:t>
            </a: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correcta.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Si 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 cuantificación de honorarios ya se encuentra </a:t>
            </a: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aprobada, pero surgen diferencias 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 </a:t>
            </a: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cálculo en la base que sirvió de base para ello, no puede invocarse que la cuestión adquirió firmeza; debe determinarse 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 base </a:t>
            </a: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correcta</a:t>
            </a:r>
            <a:r>
              <a:rPr lang="es-AR" b="1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s-AR" b="1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sz="1800" b="1" kern="100" dirty="0" err="1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Expte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es-AR" sz="18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Nº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42315/2006 Autos: “URIA JOSE LUIS c/ CAJA DE RET. JUB. Y PENS. DE LA P.F.A. s/PERSONAL MILITAR Y CIVIL DE LAS FFAA Y DE SEG” </a:t>
            </a:r>
            <a:r>
              <a:rPr lang="es-AR" sz="1800" b="1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Sentencia Interlocutoria del 19/12/23.</a:t>
            </a:r>
            <a:endParaRPr lang="es-A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747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3A2007BA-F8C6-86B0-27B7-6F539D04E072}"/>
              </a:ext>
            </a:extLst>
          </p:cNvPr>
          <p:cNvSpPr txBox="1"/>
          <p:nvPr/>
        </p:nvSpPr>
        <p:spPr>
          <a:xfrm>
            <a:off x="3046751" y="2569152"/>
            <a:ext cx="6093500" cy="330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ase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 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cálculo: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iquidación aprobada judicialmente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agos parciales realizados como consecuencia de la Sentencia Definitiva.</a:t>
            </a:r>
            <a:endParaRPr lang="es-AR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sz="18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Expte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Nº: 50996/2012 Autos: “RODA DOS SANTOS MARIA IDALINA c/ ANSES s/REAJUSTES VARIOS” Sentencia </a:t>
            </a:r>
            <a:r>
              <a:rPr lang="es-AR" sz="1800" b="1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Interlocutoria del 5/4/24.</a:t>
            </a:r>
            <a:endParaRPr lang="es-A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652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67EAB14C-0F4D-1D24-0CBD-3D1A12226C2C}"/>
              </a:ext>
            </a:extLst>
          </p:cNvPr>
          <p:cNvSpPr txBox="1"/>
          <p:nvPr/>
        </p:nvSpPr>
        <p:spPr>
          <a:xfrm>
            <a:off x="3145225" y="1945905"/>
            <a:ext cx="6093500" cy="31034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Si en la etapa de conocimiento se regulan honorarios en un porcentaje </a:t>
            </a: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-por 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ley </a:t>
            </a: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21.839-, oportunamente serán cuantificados 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tomando como </a:t>
            </a:r>
            <a:r>
              <a:rPr lang="es-AR" kern="100" dirty="0">
                <a:solidFill>
                  <a:srgbClr val="FF0000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base </a:t>
            </a:r>
            <a:r>
              <a:rPr lang="es-AR" kern="100" dirty="0" smtClean="0">
                <a:solidFill>
                  <a:srgbClr val="FF0000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las sumas totales </a:t>
            </a: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que resulten a favor del litigante.</a:t>
            </a:r>
            <a:endParaRPr lang="es-AR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Expediente 21768/2006 “Incidente </a:t>
            </a:r>
            <a:r>
              <a:rPr lang="es-AR" sz="18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Nº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9 - ACTOR: BARBIERI MARTHA BEATRIZ DEMANDADO: ANSES s/INCIDENTE” Sentencia Interlocutoria de fecha 6/11/23.</a:t>
            </a:r>
            <a:endParaRPr lang="es-A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42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D5F01313-A351-6FA5-AEAC-B57CDEE45FD5}"/>
              </a:ext>
            </a:extLst>
          </p:cNvPr>
          <p:cNvSpPr txBox="1"/>
          <p:nvPr/>
        </p:nvSpPr>
        <p:spPr>
          <a:xfrm>
            <a:off x="3046751" y="1114908"/>
            <a:ext cx="6093500" cy="50731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s-AR" i="1" kern="100" dirty="0">
                <a:solidFill>
                  <a:srgbClr val="FF0000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</a:t>
            </a:r>
            <a:r>
              <a:rPr lang="es-AR" sz="1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ase </a:t>
            </a:r>
            <a:r>
              <a:rPr lang="es-AR" sz="1800" i="1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regulatoria </a:t>
            </a:r>
            <a:r>
              <a:rPr lang="es-AR" sz="1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irrisoria</a:t>
            </a:r>
            <a:endParaRPr lang="es-AR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retribución se tornaría 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insignificante</a:t>
            </a:r>
          </a:p>
          <a:p>
            <a:pPr marL="285750" lvl="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No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guardaría 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relación,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ni proporción con las tareas efectivamente realizadas. </a:t>
            </a:r>
            <a:endParaRPr lang="es-AR" sz="1800" kern="100" dirty="0" smtClean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Se tendrá en cu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enta para regular los honorarios las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pautas generales 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establecidas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 el art. 16 inc. b de la ley 27.423 o 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art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6 de la anterior ley 21839, valorándose 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extensión y calidad jurídica de la labor desarrollada. </a:t>
            </a:r>
            <a:endParaRPr lang="es-AR" sz="1800" kern="100" dirty="0" smtClean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s-AR" sz="1800" b="1" kern="100" dirty="0" err="1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Expte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Nº: 63999/2010 Autos: “FRAMMARTINO NORMA BEATRIZ c/ ANSES s/REAJUSTES VARIOS” Sentencia Interlocutoria de fecha </a:t>
            </a:r>
            <a:r>
              <a:rPr lang="es-AR" sz="1800" b="1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7/3/2024</a:t>
            </a:r>
            <a:r>
              <a:rPr lang="es-AR" sz="18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s-A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28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738E66C4-4C2C-6430-0342-469820FCB3D7}"/>
              </a:ext>
            </a:extLst>
          </p:cNvPr>
          <p:cNvSpPr txBox="1"/>
          <p:nvPr/>
        </p:nvSpPr>
        <p:spPr>
          <a:xfrm>
            <a:off x="3299970" y="541250"/>
            <a:ext cx="6093500" cy="5516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s-AR" sz="14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Resultado de liquidación negativo</a:t>
            </a:r>
            <a:r>
              <a:rPr lang="es-AR" sz="1400" i="1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r>
              <a:rPr lang="es-AR" sz="1400" i="1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AR" sz="1400" i="1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</a:t>
            </a: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AR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los fines regulatorios se tendrá presente: </a:t>
            </a:r>
            <a:endParaRPr lang="es-AR" sz="1400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AR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el carácter alimentario que tienen los emolumentos, </a:t>
            </a:r>
            <a:endParaRPr lang="es-AR" sz="1400" kern="100" dirty="0" smtClean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AR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 actividad profesional se presume de carácter oneroso (art. </a:t>
            </a: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3 </a:t>
            </a:r>
            <a:r>
              <a:rPr lang="es-AR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 la ley 21.839 y art. 3 ley 27.423), </a:t>
            </a: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ninguna </a:t>
            </a:r>
            <a:r>
              <a:rPr lang="es-AR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actividad se presume gratuita (art. 1322 del C.C.C.N.), </a:t>
            </a:r>
            <a:endParaRPr lang="es-AR" sz="1400" kern="100" dirty="0" smtClean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las </a:t>
            </a:r>
            <a:r>
              <a:rPr lang="es-AR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pautas generales establecidas en el art. 6 de la ley 21.839 </a:t>
            </a:r>
            <a:r>
              <a:rPr lang="es-AR" sz="1400" kern="100" dirty="0" smtClean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y</a:t>
            </a: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AR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art.16 inciso b de la ley </a:t>
            </a: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27.423,</a:t>
            </a:r>
          </a:p>
          <a:p>
            <a:pPr marL="285750" lvl="0" indent="-285750" algn="just">
              <a:lnSpc>
                <a:spcPct val="150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las </a:t>
            </a:r>
            <a:r>
              <a:rPr lang="es-AR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regulaciones de honorarios no dependen exclusivamente del monto del litigio o de las escalas pertinentes, sino </a:t>
            </a: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 </a:t>
            </a:r>
            <a:r>
              <a:rPr lang="es-AR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un conjunto de pautas que deben ser evaluadas por los jueces con discreción y prudencia </a:t>
            </a: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(CSJN 20/3/2007 </a:t>
            </a:r>
            <a:r>
              <a:rPr lang="es-AR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“SAIN, JUAN C. C/TANQUE ARGENTINO MEDIANO S.E. Y OTRO”). </a:t>
            </a:r>
            <a:endParaRPr lang="es-AR" sz="1400" kern="100" dirty="0" smtClean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s-AR" sz="1400" b="1" kern="100" dirty="0" err="1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Expte</a:t>
            </a:r>
            <a:r>
              <a:rPr lang="es-AR" sz="1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es-AR" sz="14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Nº</a:t>
            </a:r>
            <a:r>
              <a:rPr lang="es-AR" sz="1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984/2008 Autos: “SACCHI JUAN CARLOS Y OTROS c/ ESTADO NACIONAL - CAJA RET. JUB. Y PENS. DE LA P.F. s/PERSONAL MILITAR Y CIVIL DE LAS FFAA Y DE SEG” Sentencia </a:t>
            </a:r>
            <a:r>
              <a:rPr lang="es-AR" sz="1400" b="1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Interlocutoria de fecha  19/3/2024</a:t>
            </a:r>
            <a:r>
              <a:rPr lang="es-AR" sz="1400" kern="100" dirty="0" smtClean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s-AR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10073"/>
      </p:ext>
    </p:extLst>
  </p:cSld>
  <p:clrMapOvr>
    <a:masterClrMapping/>
  </p:clrMapOvr>
</p:sld>
</file>

<file path=ppt/theme/theme1.xml><?xml version="1.0" encoding="utf-8"?>
<a:theme xmlns:a="http://schemas.openxmlformats.org/drawingml/2006/main" name="Gota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TM04033925[[fn=Gota]]</Template>
  <TotalTime>117</TotalTime>
  <Words>589</Words>
  <Application>Microsoft Office PowerPoint</Application>
  <PresentationFormat>Personalizado</PresentationFormat>
  <Paragraphs>30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Gota</vt:lpstr>
      <vt:lpstr>BASE REGULATORIA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HONORARIOS </dc:title>
  <dc:creator>Valentin Tolosa</dc:creator>
  <cp:lastModifiedBy>valen</cp:lastModifiedBy>
  <cp:revision>9</cp:revision>
  <dcterms:created xsi:type="dcterms:W3CDTF">2024-04-19T00:57:24Z</dcterms:created>
  <dcterms:modified xsi:type="dcterms:W3CDTF">2024-04-19T11:33:50Z</dcterms:modified>
</cp:coreProperties>
</file>